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handoutMasterIdLst>
    <p:handoutMasterId r:id="rId152"/>
  </p:handoutMasterIdLst>
  <p:sldIdLst>
    <p:sldId id="1874" r:id="rId2"/>
    <p:sldId id="2177" r:id="rId3"/>
    <p:sldId id="2178" r:id="rId4"/>
    <p:sldId id="1991" r:id="rId5"/>
    <p:sldId id="1934" r:id="rId6"/>
    <p:sldId id="951" r:id="rId7"/>
    <p:sldId id="1044" r:id="rId8"/>
    <p:sldId id="1045" r:id="rId9"/>
    <p:sldId id="1046" r:id="rId10"/>
    <p:sldId id="1047" r:id="rId11"/>
    <p:sldId id="1048" r:id="rId12"/>
    <p:sldId id="1043" r:id="rId13"/>
    <p:sldId id="1040" r:id="rId14"/>
    <p:sldId id="1039" r:id="rId15"/>
    <p:sldId id="1038" r:id="rId16"/>
    <p:sldId id="1042" r:id="rId17"/>
    <p:sldId id="1186" r:id="rId18"/>
    <p:sldId id="1185" r:id="rId19"/>
    <p:sldId id="1954" r:id="rId20"/>
    <p:sldId id="1955" r:id="rId21"/>
    <p:sldId id="1887" r:id="rId22"/>
    <p:sldId id="1053" r:id="rId23"/>
    <p:sldId id="973" r:id="rId24"/>
    <p:sldId id="969" r:id="rId25"/>
    <p:sldId id="967" r:id="rId26"/>
    <p:sldId id="974" r:id="rId27"/>
    <p:sldId id="945" r:id="rId28"/>
    <p:sldId id="975" r:id="rId29"/>
    <p:sldId id="977" r:id="rId30"/>
    <p:sldId id="1957" r:id="rId31"/>
    <p:sldId id="1958" r:id="rId32"/>
    <p:sldId id="1892" r:id="rId33"/>
    <p:sldId id="1058" r:id="rId34"/>
    <p:sldId id="1922" r:id="rId35"/>
    <p:sldId id="1150" r:id="rId36"/>
    <p:sldId id="1179" r:id="rId37"/>
    <p:sldId id="1178" r:id="rId38"/>
    <p:sldId id="1141" r:id="rId39"/>
    <p:sldId id="1140" r:id="rId40"/>
    <p:sldId id="1963" r:id="rId41"/>
    <p:sldId id="1964" r:id="rId42"/>
    <p:sldId id="1965" r:id="rId43"/>
    <p:sldId id="1962" r:id="rId44"/>
    <p:sldId id="1961" r:id="rId45"/>
    <p:sldId id="1959" r:id="rId46"/>
    <p:sldId id="1970" r:id="rId47"/>
    <p:sldId id="1968" r:id="rId48"/>
    <p:sldId id="1969" r:id="rId49"/>
    <p:sldId id="1893" r:id="rId50"/>
    <p:sldId id="1975" r:id="rId51"/>
    <p:sldId id="1003" r:id="rId52"/>
    <p:sldId id="1978" r:id="rId53"/>
    <p:sldId id="1977" r:id="rId54"/>
    <p:sldId id="1000" r:id="rId55"/>
    <p:sldId id="1002" r:id="rId56"/>
    <p:sldId id="1116" r:id="rId57"/>
    <p:sldId id="1979" r:id="rId58"/>
    <p:sldId id="1143" r:id="rId59"/>
    <p:sldId id="1144" r:id="rId60"/>
    <p:sldId id="1111" r:id="rId61"/>
    <p:sldId id="1110" r:id="rId62"/>
    <p:sldId id="1112" r:id="rId63"/>
    <p:sldId id="1972" r:id="rId64"/>
    <p:sldId id="1153" r:id="rId65"/>
    <p:sldId id="1974" r:id="rId66"/>
    <p:sldId id="1971" r:id="rId67"/>
    <p:sldId id="1894" r:id="rId68"/>
    <p:sldId id="1981" r:id="rId69"/>
    <p:sldId id="1917" r:id="rId70"/>
    <p:sldId id="1920" r:id="rId71"/>
    <p:sldId id="1916" r:id="rId72"/>
    <p:sldId id="1935" r:id="rId73"/>
    <p:sldId id="257" r:id="rId74"/>
    <p:sldId id="1983" r:id="rId75"/>
    <p:sldId id="262" r:id="rId76"/>
    <p:sldId id="1984" r:id="rId77"/>
    <p:sldId id="1985" r:id="rId78"/>
    <p:sldId id="1896" r:id="rId79"/>
    <p:sldId id="325" r:id="rId80"/>
    <p:sldId id="483" r:id="rId81"/>
    <p:sldId id="326" r:id="rId82"/>
    <p:sldId id="1928" r:id="rId83"/>
    <p:sldId id="1931" r:id="rId84"/>
    <p:sldId id="1932" r:id="rId85"/>
    <p:sldId id="1930" r:id="rId86"/>
    <p:sldId id="1929" r:id="rId87"/>
    <p:sldId id="1201" r:id="rId88"/>
    <p:sldId id="1086" r:id="rId89"/>
    <p:sldId id="1927" r:id="rId90"/>
    <p:sldId id="1089" r:id="rId91"/>
    <p:sldId id="1988" r:id="rId92"/>
    <p:sldId id="1897" r:id="rId93"/>
    <p:sldId id="333" r:id="rId94"/>
    <p:sldId id="1867" r:id="rId95"/>
    <p:sldId id="1868" r:id="rId96"/>
    <p:sldId id="1869" r:id="rId97"/>
    <p:sldId id="1165" r:id="rId98"/>
    <p:sldId id="1166" r:id="rId99"/>
    <p:sldId id="1870" r:id="rId100"/>
    <p:sldId id="1167" r:id="rId101"/>
    <p:sldId id="1871" r:id="rId102"/>
    <p:sldId id="1170" r:id="rId103"/>
    <p:sldId id="1171" r:id="rId104"/>
    <p:sldId id="1933" r:id="rId105"/>
    <p:sldId id="1898" r:id="rId106"/>
    <p:sldId id="1902" r:id="rId107"/>
    <p:sldId id="1839" r:id="rId108"/>
    <p:sldId id="1848" r:id="rId109"/>
    <p:sldId id="1849" r:id="rId110"/>
    <p:sldId id="1850" r:id="rId111"/>
    <p:sldId id="1845" r:id="rId112"/>
    <p:sldId id="1844" r:id="rId113"/>
    <p:sldId id="1842" r:id="rId114"/>
    <p:sldId id="1846" r:id="rId115"/>
    <p:sldId id="1847" r:id="rId116"/>
    <p:sldId id="1903" r:id="rId117"/>
    <p:sldId id="1936" r:id="rId118"/>
    <p:sldId id="1926" r:id="rId119"/>
    <p:sldId id="1174" r:id="rId120"/>
    <p:sldId id="1175" r:id="rId121"/>
    <p:sldId id="1937" r:id="rId122"/>
    <p:sldId id="1183" r:id="rId123"/>
    <p:sldId id="1924" r:id="rId124"/>
    <p:sldId id="504" r:id="rId125"/>
    <p:sldId id="1938" r:id="rId126"/>
    <p:sldId id="1907" r:id="rId127"/>
    <p:sldId id="1939" r:id="rId128"/>
    <p:sldId id="506" r:id="rId129"/>
    <p:sldId id="450" r:id="rId130"/>
    <p:sldId id="1941" r:id="rId131"/>
    <p:sldId id="449" r:id="rId132"/>
    <p:sldId id="1943" r:id="rId133"/>
    <p:sldId id="1942" r:id="rId134"/>
    <p:sldId id="1910" r:id="rId135"/>
    <p:sldId id="1944" r:id="rId136"/>
    <p:sldId id="1945" r:id="rId137"/>
    <p:sldId id="455" r:id="rId138"/>
    <p:sldId id="1946" r:id="rId139"/>
    <p:sldId id="1947" r:id="rId140"/>
    <p:sldId id="1949" r:id="rId141"/>
    <p:sldId id="1986" r:id="rId142"/>
    <p:sldId id="517" r:id="rId143"/>
    <p:sldId id="458" r:id="rId144"/>
    <p:sldId id="460" r:id="rId145"/>
    <p:sldId id="1989" r:id="rId146"/>
    <p:sldId id="514" r:id="rId147"/>
    <p:sldId id="463" r:id="rId148"/>
    <p:sldId id="1951" r:id="rId149"/>
    <p:sldId id="1953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79048"/>
  </p:normalViewPr>
  <p:slideViewPr>
    <p:cSldViewPr snapToGrid="0">
      <p:cViewPr varScale="1">
        <p:scale>
          <a:sx n="95" d="100"/>
          <a:sy n="95" d="100"/>
        </p:scale>
        <p:origin x="1224" y="184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9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8/11/21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8/11/21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06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4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6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78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907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79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312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80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614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81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394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82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493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83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342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1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93037"/>
            <a:ext cx="1119748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Chapter 1 /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2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2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NfqzJUWW4" TargetMode="External"/><Relationship Id="rId2" Type="http://schemas.openxmlformats.org/officeDocument/2006/relationships/hyperlink" Target="https://www.youtube.com/watch?v=FW6Z_Xp2v-c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d0X0dMMUt1U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W6Z_Xp2v-c" TargetMode="Externa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Pj4XNby9iuAs-47U9k3xtYy9hJ-ET0T/view" TargetMode="External"/><Relationship Id="rId2" Type="http://schemas.openxmlformats.org/officeDocument/2006/relationships/hyperlink" Target="https://b1391bd6-da3d-477d-8c01-38cdf774495a.filesusr.com/ugd/44046b_02055f8bb5ac47648c0ab642f01c1919.pdf" TargetMode="Externa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://www.nand2tetris.org/project01" TargetMode="Externa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IsDnH0t7q_Im491LQ7_5_ajV0CokRbwR/view" TargetMode="Externa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4.jpe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tiff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dPj4XNby9iuAs-47U9k3xtYy9hJ-ET0T/view" TargetMode="Externa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1825F26-CF1A-9547-A6DA-D3CA2C2DC69C}"/>
              </a:ext>
            </a:extLst>
          </p:cNvPr>
          <p:cNvSpPr txBox="1">
            <a:spLocks/>
          </p:cNvSpPr>
          <p:nvPr/>
        </p:nvSpPr>
        <p:spPr>
          <a:xfrm>
            <a:off x="0" y="1783068"/>
            <a:ext cx="8634431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Chapter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3A21CD26-05D4-F649-91BD-D79C6A6CE55F}"/>
              </a:ext>
            </a:extLst>
          </p:cNvPr>
          <p:cNvSpPr txBox="1">
            <a:spLocks/>
          </p:cNvSpPr>
          <p:nvPr/>
        </p:nvSpPr>
        <p:spPr>
          <a:xfrm>
            <a:off x="0" y="2311361"/>
            <a:ext cx="8634431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Logic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1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</p:spTree>
    <p:extLst>
      <p:ext uri="{BB962C8B-B14F-4D97-AF65-F5344CB8AC3E}">
        <p14:creationId xmlns:p14="http://schemas.microsoft.com/office/powerpoint/2010/main" val="194379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5" y="1284231"/>
            <a:ext cx="975421" cy="13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885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97" y="949755"/>
            <a:ext cx="7696467" cy="5409344"/>
          </a:xfrm>
          <a:prstGeom prst="rect">
            <a:avLst/>
          </a:prstGeom>
        </p:spPr>
      </p:pic>
      <p:sp>
        <p:nvSpPr>
          <p:cNvPr id="25" name="Rounded Rectangular Callout 24"/>
          <p:cNvSpPr/>
          <p:nvPr/>
        </p:nvSpPr>
        <p:spPr>
          <a:xfrm>
            <a:off x="5986112" y="3590296"/>
            <a:ext cx="778899" cy="580281"/>
          </a:xfrm>
          <a:prstGeom prst="wedgeRoundRectCallout">
            <a:avLst>
              <a:gd name="adj1" fmla="val -108647"/>
              <a:gd name="adj2" fmla="val -17334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/>
          <a:p>
            <a:pPr algn="ctr"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test script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022BD6-BF0B-5B47-B4AF-859AF43D0FC1}"/>
              </a:ext>
            </a:extLst>
          </p:cNvPr>
          <p:cNvSpPr/>
          <p:nvPr/>
        </p:nvSpPr>
        <p:spPr>
          <a:xfrm>
            <a:off x="3160837" y="1206655"/>
            <a:ext cx="487459" cy="59519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C98973-67BE-EC42-B90C-867F53DE3961}"/>
              </a:ext>
            </a:extLst>
          </p:cNvPr>
          <p:cNvSpPr/>
          <p:nvPr/>
        </p:nvSpPr>
        <p:spPr>
          <a:xfrm>
            <a:off x="902267" y="4442853"/>
            <a:ext cx="1769014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8DCB55-8F5E-F644-AAA0-1F834ADCC35F}"/>
              </a:ext>
            </a:extLst>
          </p:cNvPr>
          <p:cNvSpPr/>
          <p:nvPr/>
        </p:nvSpPr>
        <p:spPr>
          <a:xfrm>
            <a:off x="902267" y="2355487"/>
            <a:ext cx="1769014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73888-5336-314D-B1B3-DFD9ED802496}"/>
              </a:ext>
            </a:extLst>
          </p:cNvPr>
          <p:cNvSpPr/>
          <p:nvPr/>
        </p:nvSpPr>
        <p:spPr>
          <a:xfrm>
            <a:off x="2721722" y="2328010"/>
            <a:ext cx="1783421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AA576-91EF-2B49-BB0B-FBEE46E02703}"/>
              </a:ext>
            </a:extLst>
          </p:cNvPr>
          <p:cNvSpPr/>
          <p:nvPr/>
        </p:nvSpPr>
        <p:spPr>
          <a:xfrm>
            <a:off x="2714846" y="4442853"/>
            <a:ext cx="1783421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B3094C8-5B66-E942-93C5-4F1AAE9A5A8D}"/>
              </a:ext>
            </a:extLst>
          </p:cNvPr>
          <p:cNvSpPr/>
          <p:nvPr/>
        </p:nvSpPr>
        <p:spPr>
          <a:xfrm>
            <a:off x="3404566" y="2182009"/>
            <a:ext cx="1027734" cy="589998"/>
          </a:xfrm>
          <a:prstGeom prst="wedgeRoundRectCallout">
            <a:avLst>
              <a:gd name="adj1" fmla="val -37447"/>
              <a:gd name="adj2" fmla="val -11418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1. Load a test script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358B2D-F58B-744B-B4F7-CDD175444AE0}"/>
              </a:ext>
            </a:extLst>
          </p:cNvPr>
          <p:cNvSpPr/>
          <p:nvPr/>
        </p:nvSpPr>
        <p:spPr>
          <a:xfrm>
            <a:off x="1591227" y="1881868"/>
            <a:ext cx="1744528" cy="160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68657" y="1200961"/>
            <a:ext cx="1371384" cy="1462044"/>
            <a:chOff x="1468657" y="1200961"/>
            <a:chExt cx="1371384" cy="1462044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1860807" y="2076558"/>
              <a:ext cx="979234" cy="586447"/>
            </a:xfrm>
            <a:prstGeom prst="wedgeRoundRectCallout">
              <a:avLst>
                <a:gd name="adj1" fmla="val -48881"/>
                <a:gd name="adj2" fmla="val -96617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2. run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the script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468657" y="1200961"/>
              <a:ext cx="461926" cy="682560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08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97" y="949755"/>
            <a:ext cx="7696467" cy="5409344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160837" y="5431794"/>
            <a:ext cx="912020" cy="608988"/>
          </a:xfrm>
          <a:prstGeom prst="wedgeRoundRectCallout">
            <a:avLst>
              <a:gd name="adj1" fmla="val -99910"/>
              <a:gd name="adj2" fmla="val -341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 algn="ctr"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HDL code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5986112" y="3590296"/>
            <a:ext cx="778899" cy="580281"/>
          </a:xfrm>
          <a:prstGeom prst="wedgeRoundRectCallout">
            <a:avLst>
              <a:gd name="adj1" fmla="val -108647"/>
              <a:gd name="adj2" fmla="val -17334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/>
          <a:p>
            <a:pPr algn="ctr"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test script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01725" y="1252382"/>
            <a:ext cx="2359672" cy="1129749"/>
            <a:chOff x="6201725" y="1252382"/>
            <a:chExt cx="2359672" cy="112974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7297534" y="1801850"/>
              <a:ext cx="1263863" cy="580281"/>
            </a:xfrm>
            <a:prstGeom prst="wedgeRoundRectCallout">
              <a:avLst>
                <a:gd name="adj1" fmla="val -81696"/>
                <a:gd name="adj2" fmla="val -61107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t" anchorCtr="0"/>
            <a:lstStyle/>
            <a:p>
              <a:pPr algn="ctr"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inspect the output file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201725" y="1252382"/>
              <a:ext cx="920146" cy="503641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68657" y="1200961"/>
            <a:ext cx="1371384" cy="1462044"/>
            <a:chOff x="1468657" y="1200961"/>
            <a:chExt cx="1371384" cy="1462044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1860807" y="2076558"/>
              <a:ext cx="979234" cy="586447"/>
            </a:xfrm>
            <a:prstGeom prst="wedgeRoundRectCallout">
              <a:avLst>
                <a:gd name="adj1" fmla="val -48881"/>
                <a:gd name="adj2" fmla="val -96617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2. run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the script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468657" y="1200961"/>
              <a:ext cx="461926" cy="682560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B3094C8-5B66-E942-93C5-4F1AAE9A5A8D}"/>
              </a:ext>
            </a:extLst>
          </p:cNvPr>
          <p:cNvSpPr/>
          <p:nvPr/>
        </p:nvSpPr>
        <p:spPr>
          <a:xfrm>
            <a:off x="3404566" y="2182009"/>
            <a:ext cx="1027734" cy="589998"/>
          </a:xfrm>
          <a:prstGeom prst="wedgeRoundRectCallout">
            <a:avLst>
              <a:gd name="adj1" fmla="val -37447"/>
              <a:gd name="adj2" fmla="val -11418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1. Load a test script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022BD6-BF0B-5B47-B4AF-859AF43D0FC1}"/>
              </a:ext>
            </a:extLst>
          </p:cNvPr>
          <p:cNvSpPr/>
          <p:nvPr/>
        </p:nvSpPr>
        <p:spPr>
          <a:xfrm>
            <a:off x="3160837" y="1206655"/>
            <a:ext cx="487459" cy="59519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68325A-38E0-3343-B882-9478F97B3889}"/>
              </a:ext>
            </a:extLst>
          </p:cNvPr>
          <p:cNvGrpSpPr/>
          <p:nvPr/>
        </p:nvGrpSpPr>
        <p:grpSpPr>
          <a:xfrm>
            <a:off x="5043061" y="3984375"/>
            <a:ext cx="1753979" cy="1898265"/>
            <a:chOff x="5043061" y="3984375"/>
            <a:chExt cx="1753979" cy="1898265"/>
          </a:xfrm>
        </p:grpSpPr>
        <p:sp>
          <p:nvSpPr>
            <p:cNvPr id="14" name="Text Box 7">
              <a:extLst>
                <a:ext uri="{FF2B5EF4-FFF2-40B4-BE49-F238E27FC236}">
                  <a16:creationId xmlns:a16="http://schemas.microsoft.com/office/drawing/2014/main" id="{F531D8DB-E7D5-674A-B582-0CBD15B4A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6785" y="4299275"/>
              <a:ext cx="1700255" cy="15833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| a | b |out|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| 0 | 0 | 0 |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| 0 | 1 | 1 |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| 1 | 0 | 1 |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| 1 | 1 | 0 |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09B631-B636-B547-A29C-A2F5180B84D5}"/>
                </a:ext>
              </a:extLst>
            </p:cNvPr>
            <p:cNvSpPr txBox="1"/>
            <p:nvPr/>
          </p:nvSpPr>
          <p:spPr>
            <a:xfrm>
              <a:off x="5043061" y="3984375"/>
              <a:ext cx="11338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Xor.out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81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Script-based simulation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21EE6E-F81B-7F46-A3F0-DF2FD7435A65}"/>
              </a:ext>
            </a:extLst>
          </p:cNvPr>
          <p:cNvGrpSpPr/>
          <p:nvPr/>
        </p:nvGrpSpPr>
        <p:grpSpPr>
          <a:xfrm>
            <a:off x="681721" y="977015"/>
            <a:ext cx="8088849" cy="4905625"/>
            <a:chOff x="681721" y="977015"/>
            <a:chExt cx="8088849" cy="4905625"/>
          </a:xfrm>
        </p:grpSpPr>
        <p:grpSp>
          <p:nvGrpSpPr>
            <p:cNvPr id="5" name="Group 4"/>
            <p:cNvGrpSpPr/>
            <p:nvPr/>
          </p:nvGrpSpPr>
          <p:grpSpPr>
            <a:xfrm>
              <a:off x="681721" y="987402"/>
              <a:ext cx="4164599" cy="3054511"/>
              <a:chOff x="681721" y="987402"/>
              <a:chExt cx="4164599" cy="3054511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34396" y="1325627"/>
                <a:ext cx="4111924" cy="27162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defPPr>
                  <a:defRPr lang="en-US"/>
                </a:defPPr>
                <a:lvl1pPr marL="342900" indent="-342900"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 sz="1400">
                    <a:solidFill>
                      <a:srgbClr val="000000"/>
                    </a:solidFill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300" dirty="0"/>
                  <a:t>CHIP Xor {</a:t>
                </a:r>
              </a:p>
              <a:p>
                <a:r>
                  <a:rPr lang="en-US" sz="1300" dirty="0"/>
                  <a:t>    IN a, b;</a:t>
                </a:r>
              </a:p>
              <a:p>
                <a:r>
                  <a:rPr lang="en-US" sz="1300" dirty="0"/>
                  <a:t>    OUT out;</a:t>
                </a:r>
              </a:p>
              <a:p>
                <a:endParaRPr lang="en-US" sz="1300" dirty="0"/>
              </a:p>
              <a:p>
                <a:r>
                  <a:rPr lang="en-US" sz="1300" dirty="0"/>
                  <a:t>    PARTS:</a:t>
                </a:r>
              </a:p>
              <a:p>
                <a:r>
                  <a:rPr lang="en-US" sz="1300" dirty="0"/>
                  <a:t>    Not (in=a, out=nota);</a:t>
                </a:r>
              </a:p>
              <a:p>
                <a:r>
                  <a:rPr lang="en-US" sz="1300" dirty="0"/>
                  <a:t>    Not (in=b, out=notb);</a:t>
                </a:r>
              </a:p>
              <a:p>
                <a:r>
                  <a:rPr lang="en-US" sz="1300" dirty="0"/>
                  <a:t>    And (a=a, b=notb, out=aAndNotb);</a:t>
                </a:r>
              </a:p>
              <a:p>
                <a:r>
                  <a:rPr lang="en-US" sz="1300" dirty="0"/>
                  <a:t>    And (a=nota, b=b, out=notaAndb);</a:t>
                </a:r>
              </a:p>
              <a:p>
                <a:r>
                  <a:rPr lang="en-US" sz="1300" dirty="0"/>
                  <a:t>    Or  (a=aAndNotb, b=notaAndb, out=out);</a:t>
                </a:r>
              </a:p>
              <a:p>
                <a:r>
                  <a:rPr lang="en-US" sz="1300" dirty="0"/>
                  <a:t>}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1721" y="987402"/>
                <a:ext cx="18122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latin typeface="Consolas"/>
                    <a:cs typeface="Consolas"/>
                  </a:defRPr>
                </a:lvl1pPr>
              </a:lstStyle>
              <a:p>
                <a:r>
                  <a:rPr lang="en-US" dirty="0"/>
                  <a:t>Xor.hdl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46261" y="977015"/>
              <a:ext cx="3524309" cy="2578986"/>
              <a:chOff x="5246261" y="977015"/>
              <a:chExt cx="3524309" cy="2578986"/>
            </a:xfrm>
          </p:grpSpPr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5259656" y="1312235"/>
                <a:ext cx="3510914" cy="224376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 Xor.hdl,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output-file Xor.out,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b="1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output-list a b out;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0, set b 0,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0, set b 1,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1, set b 0,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1, set b 1, eval, output;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46261" y="977015"/>
                <a:ext cx="1140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/>
                    <a:cs typeface="Consolas"/>
                  </a:rPr>
                  <a:t>Xor.tst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36A5D2-2678-F646-8973-F648E8B32052}"/>
                </a:ext>
              </a:extLst>
            </p:cNvPr>
            <p:cNvGrpSpPr/>
            <p:nvPr/>
          </p:nvGrpSpPr>
          <p:grpSpPr>
            <a:xfrm>
              <a:off x="5043061" y="3352800"/>
              <a:ext cx="1753979" cy="2529840"/>
              <a:chOff x="5043061" y="3352800"/>
              <a:chExt cx="1753979" cy="25298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48FE642-DEB4-8447-8F43-324D8923C196}"/>
                  </a:ext>
                </a:extLst>
              </p:cNvPr>
              <p:cNvGrpSpPr/>
              <p:nvPr/>
            </p:nvGrpSpPr>
            <p:grpSpPr>
              <a:xfrm>
                <a:off x="5043061" y="3984375"/>
                <a:ext cx="1753979" cy="1898265"/>
                <a:chOff x="9472821" y="1312295"/>
                <a:chExt cx="1764139" cy="1898265"/>
              </a:xfrm>
            </p:grpSpPr>
            <p:sp>
              <p:nvSpPr>
                <p:cNvPr id="20" name="Text Box 7">
                  <a:extLst>
                    <a:ext uri="{FF2B5EF4-FFF2-40B4-BE49-F238E27FC236}">
                      <a16:creationId xmlns:a16="http://schemas.microsoft.com/office/drawing/2014/main" id="{0E6C1753-0D5D-7542-B011-725FC07190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26856" y="1627195"/>
                  <a:ext cx="1710104" cy="158336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01600" tIns="144000" rIns="93600" bIns="1440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a | b |out|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0 | 0 | 0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0 | 1 | 1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1 | 0 | 1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4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1 | 1 | 0 |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FD2081-7F48-114E-B365-4A8AB41721A4}"/>
                    </a:ext>
                  </a:extLst>
                </p:cNvPr>
                <p:cNvSpPr txBox="1"/>
                <p:nvPr/>
              </p:nvSpPr>
              <p:spPr>
                <a:xfrm>
                  <a:off x="9472821" y="1312295"/>
                  <a:ext cx="11404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onsolas"/>
                      <a:cs typeface="Consolas"/>
                    </a:rPr>
                    <a:t>Xor.out</a:t>
                  </a:r>
                  <a:endParaRPr lang="en-US" dirty="0"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05154D09-71CB-2E41-B8B4-C878F6BF91D3}"/>
                  </a:ext>
                </a:extLst>
              </p:cNvPr>
              <p:cNvSpPr/>
              <p:nvPr/>
            </p:nvSpPr>
            <p:spPr>
              <a:xfrm rot="5400000">
                <a:off x="5759458" y="3630908"/>
                <a:ext cx="1008366" cy="452150"/>
              </a:xfrm>
              <a:prstGeom prst="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8000" rIns="0" rtlCol="0" anchor="ctr"/>
              <a:lstStyle/>
              <a:p>
                <a:pPr algn="ctr">
                  <a:lnSpc>
                    <a:spcPts val="162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781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simulation, with a compare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359" y="4307001"/>
            <a:ext cx="4346207" cy="2170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Simulation-with-compare-file logic</a:t>
            </a:r>
          </a:p>
          <a:p>
            <a:r>
              <a:rPr lang="en-US" sz="1800" dirty="0"/>
              <a:t>When each 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rPr>
              <a:t>output</a:t>
            </a:r>
            <a:r>
              <a:rPr lang="en-US" sz="1800" dirty="0"/>
              <a:t> command is executed, the outputted line is compared to the corresponding line in the compare file</a:t>
            </a:r>
          </a:p>
          <a:p>
            <a:r>
              <a:rPr lang="en-US" sz="1800" dirty="0"/>
              <a:t>If the two lines are not the same, the simulator throws a comparison error.</a:t>
            </a:r>
          </a:p>
          <a:p>
            <a:endParaRPr lang="en-US" sz="1800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259656" y="1312235"/>
            <a:ext cx="3510914" cy="22437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load Xor.hdl,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output-file Xor.out,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A50021"/>
                </a:solidFill>
                <a:latin typeface="Consolas"/>
                <a:cs typeface="Consolas"/>
              </a:rPr>
              <a:t>compare-to Xor.cmp</a:t>
            </a:r>
            <a:r>
              <a:rPr lang="en-US" sz="1400" dirty="0">
                <a:solidFill>
                  <a:srgbClr val="A50021"/>
                </a:solidFill>
                <a:latin typeface="Consolas"/>
                <a:cs typeface="Consolas"/>
              </a:rPr>
              <a:t>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output-list a b out;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0,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0, set b 1,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1,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1, set b 1, eval, output;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6261" y="977015"/>
            <a:ext cx="1140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Xor.tst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396" y="1325627"/>
            <a:ext cx="4111924" cy="271628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4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 dirty="0"/>
              <a:t>CHIP Xor {</a:t>
            </a:r>
          </a:p>
          <a:p>
            <a:r>
              <a:rPr lang="en-US" sz="1300" dirty="0"/>
              <a:t>    IN a, b;</a:t>
            </a:r>
          </a:p>
          <a:p>
            <a:r>
              <a:rPr lang="en-US" sz="1300" dirty="0"/>
              <a:t>    OUT out;</a:t>
            </a:r>
          </a:p>
          <a:p>
            <a:endParaRPr lang="en-US" sz="1300" dirty="0"/>
          </a:p>
          <a:p>
            <a:r>
              <a:rPr lang="en-US" sz="1300" dirty="0"/>
              <a:t>    PARTS:</a:t>
            </a:r>
          </a:p>
          <a:p>
            <a:r>
              <a:rPr lang="en-US" sz="1300" dirty="0"/>
              <a:t>    Not (in=a, out=nota);</a:t>
            </a:r>
          </a:p>
          <a:p>
            <a:r>
              <a:rPr lang="en-US" sz="1300" dirty="0"/>
              <a:t>    Not (in=b, out=notb);</a:t>
            </a:r>
          </a:p>
          <a:p>
            <a:r>
              <a:rPr lang="en-US" sz="1300" dirty="0"/>
              <a:t>    And (a=a, b=notb, out=aAndNotb);</a:t>
            </a:r>
          </a:p>
          <a:p>
            <a:r>
              <a:rPr lang="en-US" sz="1300" dirty="0"/>
              <a:t>    And (a=nota, b=b, out=notaAndb);</a:t>
            </a:r>
          </a:p>
          <a:p>
            <a:r>
              <a:rPr lang="en-US" sz="1300" dirty="0"/>
              <a:t>    Or  (a=aAndNotb, b=notaAndb, out=out);</a:t>
            </a:r>
          </a:p>
          <a:p>
            <a:r>
              <a:rPr lang="en-US" sz="1300" dirty="0"/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1721" y="987402"/>
            <a:ext cx="181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/>
                <a:cs typeface="Consolas"/>
              </a:defRPr>
            </a:lvl1pPr>
          </a:lstStyle>
          <a:p>
            <a:r>
              <a:rPr lang="en-US" dirty="0"/>
              <a:t>Xor.hdl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F4B7A-B63F-F447-A9B7-70C3D7788D8C}"/>
              </a:ext>
            </a:extLst>
          </p:cNvPr>
          <p:cNvGrpSpPr/>
          <p:nvPr/>
        </p:nvGrpSpPr>
        <p:grpSpPr>
          <a:xfrm>
            <a:off x="5043061" y="3439236"/>
            <a:ext cx="1753979" cy="2443404"/>
            <a:chOff x="5043061" y="3439236"/>
            <a:chExt cx="1753979" cy="24434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4D28EA-B288-5E46-82B7-08A5E73F6786}"/>
                </a:ext>
              </a:extLst>
            </p:cNvPr>
            <p:cNvGrpSpPr/>
            <p:nvPr/>
          </p:nvGrpSpPr>
          <p:grpSpPr>
            <a:xfrm>
              <a:off x="5043061" y="3984375"/>
              <a:ext cx="1753979" cy="1898265"/>
              <a:chOff x="9472821" y="1312295"/>
              <a:chExt cx="1764139" cy="1898265"/>
            </a:xfrm>
          </p:grpSpPr>
          <p:sp>
            <p:nvSpPr>
              <p:cNvPr id="22" name="Text Box 7">
                <a:extLst>
                  <a:ext uri="{FF2B5EF4-FFF2-40B4-BE49-F238E27FC236}">
                    <a16:creationId xmlns:a16="http://schemas.microsoft.com/office/drawing/2014/main" id="{9CD65389-3E0A-FF45-9948-D42952E99F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6856" y="1627195"/>
                <a:ext cx="1710104" cy="15833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a | b |out|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0 | 0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1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0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1 | 0 |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ED2105-2E8C-194E-8D28-7FDD2E74E537}"/>
                  </a:ext>
                </a:extLst>
              </p:cNvPr>
              <p:cNvSpPr txBox="1"/>
              <p:nvPr/>
            </p:nvSpPr>
            <p:spPr>
              <a:xfrm>
                <a:off x="9472821" y="1312295"/>
                <a:ext cx="1140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/>
                    <a:cs typeface="Consolas"/>
                  </a:rPr>
                  <a:t>Xor.out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0DEC39A-50C3-524B-BC23-F6F4FF514C21}"/>
                </a:ext>
              </a:extLst>
            </p:cNvPr>
            <p:cNvSpPr/>
            <p:nvPr/>
          </p:nvSpPr>
          <p:spPr>
            <a:xfrm rot="5400000">
              <a:off x="5802676" y="3674126"/>
              <a:ext cx="921930" cy="45215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620"/>
                </a:lnSpc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16770E-7127-A64F-B820-CF54C6FE378F}"/>
              </a:ext>
            </a:extLst>
          </p:cNvPr>
          <p:cNvGrpSpPr/>
          <p:nvPr/>
        </p:nvGrpSpPr>
        <p:grpSpPr>
          <a:xfrm>
            <a:off x="6546101" y="3964055"/>
            <a:ext cx="2343899" cy="1898265"/>
            <a:chOff x="6546101" y="3964055"/>
            <a:chExt cx="2343899" cy="18982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901D708-4EDD-FA40-9D70-AE437521E23C}"/>
                </a:ext>
              </a:extLst>
            </p:cNvPr>
            <p:cNvGrpSpPr/>
            <p:nvPr/>
          </p:nvGrpSpPr>
          <p:grpSpPr>
            <a:xfrm>
              <a:off x="7237621" y="3964055"/>
              <a:ext cx="1652379" cy="1898265"/>
              <a:chOff x="9472821" y="1312295"/>
              <a:chExt cx="1764139" cy="1898265"/>
            </a:xfrm>
          </p:grpSpPr>
          <p:sp>
            <p:nvSpPr>
              <p:cNvPr id="31" name="Text Box 7">
                <a:extLst>
                  <a:ext uri="{FF2B5EF4-FFF2-40B4-BE49-F238E27FC236}">
                    <a16:creationId xmlns:a16="http://schemas.microsoft.com/office/drawing/2014/main" id="{A1CAFBAF-BB54-3C40-B9D8-C0DC6EBA1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6856" y="1627195"/>
                <a:ext cx="1710104" cy="15833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a | b |out|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0 | 0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1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0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1 | 0 |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52002F-8471-1D4F-88CA-166FDAE1B848}"/>
                  </a:ext>
                </a:extLst>
              </p:cNvPr>
              <p:cNvSpPr txBox="1"/>
              <p:nvPr/>
            </p:nvSpPr>
            <p:spPr>
              <a:xfrm>
                <a:off x="9472821" y="1312295"/>
                <a:ext cx="1140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/>
                    <a:cs typeface="Consolas"/>
                  </a:rPr>
                  <a:t>Xor.cmp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" name="Left-Right Arrow 25">
              <a:extLst>
                <a:ext uri="{FF2B5EF4-FFF2-40B4-BE49-F238E27FC236}">
                  <a16:creationId xmlns:a16="http://schemas.microsoft.com/office/drawing/2014/main" id="{7AECC335-4D76-444B-947C-E679953DA877}"/>
                </a:ext>
              </a:extLst>
            </p:cNvPr>
            <p:cNvSpPr/>
            <p:nvPr/>
          </p:nvSpPr>
          <p:spPr>
            <a:xfrm>
              <a:off x="6546101" y="4710663"/>
              <a:ext cx="969908" cy="543262"/>
            </a:xfrm>
            <a:prstGeom prst="left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66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simulation, with a compare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359" y="4307001"/>
            <a:ext cx="4346207" cy="2170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Demos: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259656" y="1312235"/>
            <a:ext cx="3510914" cy="22437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load Xor.hdl,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output-file Xor.out,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A50021"/>
                </a:solidFill>
                <a:latin typeface="Consolas"/>
                <a:cs typeface="Consolas"/>
              </a:rPr>
              <a:t>compare-to Xor.cmp</a:t>
            </a:r>
            <a:r>
              <a:rPr lang="en-US" sz="1400" dirty="0">
                <a:solidFill>
                  <a:srgbClr val="A50021"/>
                </a:solidFill>
                <a:latin typeface="Consolas"/>
                <a:cs typeface="Consolas"/>
              </a:rPr>
              <a:t>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output-list a b out;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0,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0, set b 1,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1,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set a 1, set b 1, eval, output;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6261" y="977015"/>
            <a:ext cx="1140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Xor.tst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396" y="1325627"/>
            <a:ext cx="4111924" cy="271628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4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300" dirty="0"/>
              <a:t>CHIP Xor {</a:t>
            </a:r>
          </a:p>
          <a:p>
            <a:r>
              <a:rPr lang="en-US" sz="1300" dirty="0"/>
              <a:t>    IN a, b;</a:t>
            </a:r>
          </a:p>
          <a:p>
            <a:r>
              <a:rPr lang="en-US" sz="1300" dirty="0"/>
              <a:t>    OUT out;</a:t>
            </a:r>
          </a:p>
          <a:p>
            <a:endParaRPr lang="en-US" sz="1300" dirty="0"/>
          </a:p>
          <a:p>
            <a:r>
              <a:rPr lang="en-US" sz="1300" dirty="0"/>
              <a:t>    PARTS:</a:t>
            </a:r>
          </a:p>
          <a:p>
            <a:r>
              <a:rPr lang="en-US" sz="1300" dirty="0"/>
              <a:t>    Not (in=a, out=nota);</a:t>
            </a:r>
          </a:p>
          <a:p>
            <a:r>
              <a:rPr lang="en-US" sz="1300" dirty="0"/>
              <a:t>    Not (in=b, out=notb);</a:t>
            </a:r>
          </a:p>
          <a:p>
            <a:r>
              <a:rPr lang="en-US" sz="1300" dirty="0"/>
              <a:t>    And (a=a, b=notb, out=aAndNotb);</a:t>
            </a:r>
          </a:p>
          <a:p>
            <a:r>
              <a:rPr lang="en-US" sz="1300" dirty="0"/>
              <a:t>    And (a=nota, b=b, out=notaAndb);</a:t>
            </a:r>
          </a:p>
          <a:p>
            <a:r>
              <a:rPr lang="en-US" sz="1300" dirty="0"/>
              <a:t>    Or  (a=aAndNotb, b=notaAndb, out=out);</a:t>
            </a:r>
          </a:p>
          <a:p>
            <a:r>
              <a:rPr lang="en-US" sz="1300" dirty="0"/>
              <a:t>}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1721" y="987402"/>
            <a:ext cx="1812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/>
                <a:cs typeface="Consolas"/>
              </a:defRPr>
            </a:lvl1pPr>
          </a:lstStyle>
          <a:p>
            <a:r>
              <a:rPr lang="en-US" dirty="0"/>
              <a:t>Xor.hdl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F4B7A-B63F-F447-A9B7-70C3D7788D8C}"/>
              </a:ext>
            </a:extLst>
          </p:cNvPr>
          <p:cNvGrpSpPr/>
          <p:nvPr/>
        </p:nvGrpSpPr>
        <p:grpSpPr>
          <a:xfrm>
            <a:off x="5043061" y="3439236"/>
            <a:ext cx="1753979" cy="2443404"/>
            <a:chOff x="5043061" y="3439236"/>
            <a:chExt cx="1753979" cy="24434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4D28EA-B288-5E46-82B7-08A5E73F6786}"/>
                </a:ext>
              </a:extLst>
            </p:cNvPr>
            <p:cNvGrpSpPr/>
            <p:nvPr/>
          </p:nvGrpSpPr>
          <p:grpSpPr>
            <a:xfrm>
              <a:off x="5043061" y="3984375"/>
              <a:ext cx="1753979" cy="1898265"/>
              <a:chOff x="9472821" y="1312295"/>
              <a:chExt cx="1764139" cy="1898265"/>
            </a:xfrm>
          </p:grpSpPr>
          <p:sp>
            <p:nvSpPr>
              <p:cNvPr id="22" name="Text Box 7">
                <a:extLst>
                  <a:ext uri="{FF2B5EF4-FFF2-40B4-BE49-F238E27FC236}">
                    <a16:creationId xmlns:a16="http://schemas.microsoft.com/office/drawing/2014/main" id="{9CD65389-3E0A-FF45-9948-D42952E99F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6856" y="1627195"/>
                <a:ext cx="1710104" cy="15833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a | b |out|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0 | 0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1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0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1 | 0 |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ED2105-2E8C-194E-8D28-7FDD2E74E537}"/>
                  </a:ext>
                </a:extLst>
              </p:cNvPr>
              <p:cNvSpPr txBox="1"/>
              <p:nvPr/>
            </p:nvSpPr>
            <p:spPr>
              <a:xfrm>
                <a:off x="9472821" y="1312295"/>
                <a:ext cx="1140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/>
                    <a:cs typeface="Consolas"/>
                  </a:rPr>
                  <a:t>Xor.out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0DEC39A-50C3-524B-BC23-F6F4FF514C21}"/>
                </a:ext>
              </a:extLst>
            </p:cNvPr>
            <p:cNvSpPr/>
            <p:nvPr/>
          </p:nvSpPr>
          <p:spPr>
            <a:xfrm rot="5400000">
              <a:off x="5802676" y="3674126"/>
              <a:ext cx="921930" cy="45215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620"/>
                </a:lnSpc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16770E-7127-A64F-B820-CF54C6FE378F}"/>
              </a:ext>
            </a:extLst>
          </p:cNvPr>
          <p:cNvGrpSpPr/>
          <p:nvPr/>
        </p:nvGrpSpPr>
        <p:grpSpPr>
          <a:xfrm>
            <a:off x="6546101" y="3964055"/>
            <a:ext cx="2343899" cy="1898265"/>
            <a:chOff x="6546101" y="3964055"/>
            <a:chExt cx="2343899" cy="18982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901D708-4EDD-FA40-9D70-AE437521E23C}"/>
                </a:ext>
              </a:extLst>
            </p:cNvPr>
            <p:cNvGrpSpPr/>
            <p:nvPr/>
          </p:nvGrpSpPr>
          <p:grpSpPr>
            <a:xfrm>
              <a:off x="7237621" y="3964055"/>
              <a:ext cx="1652379" cy="1898265"/>
              <a:chOff x="9472821" y="1312295"/>
              <a:chExt cx="1764139" cy="1898265"/>
            </a:xfrm>
          </p:grpSpPr>
          <p:sp>
            <p:nvSpPr>
              <p:cNvPr id="31" name="Text Box 7">
                <a:extLst>
                  <a:ext uri="{FF2B5EF4-FFF2-40B4-BE49-F238E27FC236}">
                    <a16:creationId xmlns:a16="http://schemas.microsoft.com/office/drawing/2014/main" id="{A1CAFBAF-BB54-3C40-B9D8-C0DC6EBA1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6856" y="1627195"/>
                <a:ext cx="1710104" cy="15833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a | b |out|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0 | 0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1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0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1 | 0 |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52002F-8471-1D4F-88CA-166FDAE1B848}"/>
                  </a:ext>
                </a:extLst>
              </p:cNvPr>
              <p:cNvSpPr txBox="1"/>
              <p:nvPr/>
            </p:nvSpPr>
            <p:spPr>
              <a:xfrm>
                <a:off x="9472821" y="1312295"/>
                <a:ext cx="1140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/>
                    <a:cs typeface="Consolas"/>
                  </a:rPr>
                  <a:t>Xor.cmp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6" name="Left-Right Arrow 25">
              <a:extLst>
                <a:ext uri="{FF2B5EF4-FFF2-40B4-BE49-F238E27FC236}">
                  <a16:creationId xmlns:a16="http://schemas.microsoft.com/office/drawing/2014/main" id="{7AECC335-4D76-444B-947C-E679953DA877}"/>
                </a:ext>
              </a:extLst>
            </p:cNvPr>
            <p:cNvSpPr/>
            <p:nvPr/>
          </p:nvSpPr>
          <p:spPr>
            <a:xfrm>
              <a:off x="6546101" y="4710663"/>
              <a:ext cx="969908" cy="543262"/>
            </a:xfrm>
            <a:prstGeom prst="left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7ACB88-EE56-F041-BE20-45A0DCDA0128}"/>
              </a:ext>
            </a:extLst>
          </p:cNvPr>
          <p:cNvSpPr txBox="1">
            <a:spLocks/>
          </p:cNvSpPr>
          <p:nvPr/>
        </p:nvSpPr>
        <p:spPr>
          <a:xfrm>
            <a:off x="773281" y="4643739"/>
            <a:ext cx="3831676" cy="123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hlinkClick r:id="rId2"/>
              </a:rPr>
              <a:t>Experimenting with Built-In Chips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hlinkClick r:id="rId3"/>
              </a:rPr>
              <a:t>Building and Testing HDL-based Chips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hlinkClick r:id="rId4"/>
              </a:rPr>
              <a:t>Script-Based Chip Testing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48237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275A-1FF5-E144-8AA1-588630703C60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469974E-8888-7E42-9FC2-B4E1B737D096}"/>
              </a:ext>
            </a:extLst>
          </p:cNvPr>
          <p:cNvSpPr/>
          <p:nvPr/>
        </p:nvSpPr>
        <p:spPr>
          <a:xfrm>
            <a:off x="3945312" y="3279531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4F402D-6A8D-9545-9638-D4FEC5418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068910" y="1750649"/>
            <a:ext cx="439110" cy="437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51CDF3-6E65-CF4A-964E-31674F18F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068910" y="2238386"/>
            <a:ext cx="439110" cy="4374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6B6B97-61D9-D44C-AA6B-E655FE66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068910" y="2728362"/>
            <a:ext cx="439110" cy="437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AD3911-D43A-BE4A-869B-37374E4CFA15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0A61D-C4C4-9046-BD58-730A5C888907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103687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Multi-bit bus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157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C89B46-C5A6-504C-8C1A-FDDCC33F1DB1}"/>
              </a:ext>
            </a:extLst>
          </p:cNvPr>
          <p:cNvGrpSpPr/>
          <p:nvPr/>
        </p:nvGrpSpPr>
        <p:grpSpPr>
          <a:xfrm>
            <a:off x="501649" y="3854439"/>
            <a:ext cx="7874277" cy="684432"/>
            <a:chOff x="501649" y="3854439"/>
            <a:chExt cx="7874277" cy="684432"/>
          </a:xfrm>
        </p:grpSpPr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7B67CC85-24EA-0B40-8A9E-6A269DAE3FA6}"/>
                </a:ext>
              </a:extLst>
            </p:cNvPr>
            <p:cNvSpPr/>
            <p:nvPr/>
          </p:nvSpPr>
          <p:spPr>
            <a:xfrm>
              <a:off x="6953633" y="3854439"/>
              <a:ext cx="1422293" cy="684432"/>
            </a:xfrm>
            <a:prstGeom prst="wedgeRoundRectCallout">
              <a:avLst>
                <a:gd name="adj1" fmla="val -40868"/>
                <a:gd name="adj2" fmla="val -8176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46800" rtlCol="0" anchor="t" anchorCtr="0"/>
            <a:lstStyle/>
            <a:p>
              <a:pPr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LSB = Least significant bit</a:t>
              </a:r>
            </a:p>
          </p:txBody>
        </p:sp>
        <p:sp>
          <p:nvSpPr>
            <p:cNvPr id="58" name="Rounded Rectangular Callout 57">
              <a:extLst>
                <a:ext uri="{FF2B5EF4-FFF2-40B4-BE49-F238E27FC236}">
                  <a16:creationId xmlns:a16="http://schemas.microsoft.com/office/drawing/2014/main" id="{2DC098E6-325F-9240-A956-E527CD21E30E}"/>
                </a:ext>
              </a:extLst>
            </p:cNvPr>
            <p:cNvSpPr/>
            <p:nvPr/>
          </p:nvSpPr>
          <p:spPr>
            <a:xfrm>
              <a:off x="501649" y="3854439"/>
              <a:ext cx="1422293" cy="684432"/>
            </a:xfrm>
            <a:prstGeom prst="wedgeRoundRectCallout">
              <a:avLst>
                <a:gd name="adj1" fmla="val 26218"/>
                <a:gd name="adj2" fmla="val -875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46800" rtlCol="0" anchor="t" anchorCtr="0"/>
            <a:lstStyle/>
            <a:p>
              <a:pPr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MSB = Most significant bit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EF0007-6D2F-A942-B422-5C14EDCE51BD}"/>
              </a:ext>
            </a:extLst>
          </p:cNvPr>
          <p:cNvGrpSpPr/>
          <p:nvPr/>
        </p:nvGrpSpPr>
        <p:grpSpPr>
          <a:xfrm>
            <a:off x="888541" y="2270337"/>
            <a:ext cx="6340055" cy="1214770"/>
            <a:chOff x="888541" y="2270337"/>
            <a:chExt cx="6340055" cy="12147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8C042-C6CE-DD46-862D-8367F91928C9}"/>
                </a:ext>
              </a:extLst>
            </p:cNvPr>
            <p:cNvSpPr txBox="1"/>
            <p:nvPr/>
          </p:nvSpPr>
          <p:spPr>
            <a:xfrm>
              <a:off x="6861268" y="2811755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algn="r" defTabSz="914400" rtl="1" eaLnBrk="1" latinLnBrk="0" hangingPunct="1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A444AF-431C-484E-968E-371B7AC74E1A}"/>
                </a:ext>
              </a:extLst>
            </p:cNvPr>
            <p:cNvSpPr/>
            <p:nvPr/>
          </p:nvSpPr>
          <p:spPr>
            <a:xfrm>
              <a:off x="2107464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D6790D-6708-C844-8F97-D52581E639FB}"/>
                </a:ext>
              </a:extLst>
            </p:cNvPr>
            <p:cNvSpPr/>
            <p:nvPr/>
          </p:nvSpPr>
          <p:spPr>
            <a:xfrm>
              <a:off x="2474792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F9D380-DB49-D64F-83D1-538889868662}"/>
                </a:ext>
              </a:extLst>
            </p:cNvPr>
            <p:cNvSpPr/>
            <p:nvPr/>
          </p:nvSpPr>
          <p:spPr>
            <a:xfrm>
              <a:off x="1372950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60511E7-0B27-194B-9C89-7E1213F92616}"/>
                </a:ext>
              </a:extLst>
            </p:cNvPr>
            <p:cNvSpPr/>
            <p:nvPr/>
          </p:nvSpPr>
          <p:spPr>
            <a:xfrm>
              <a:off x="1740278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D9E0146-1109-5945-AF1D-19D938224320}"/>
                </a:ext>
              </a:extLst>
            </p:cNvPr>
            <p:cNvSpPr/>
            <p:nvPr/>
          </p:nvSpPr>
          <p:spPr>
            <a:xfrm>
              <a:off x="3566117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11676A8-4218-D745-A753-2BD669CC0EE9}"/>
                </a:ext>
              </a:extLst>
            </p:cNvPr>
            <p:cNvSpPr/>
            <p:nvPr/>
          </p:nvSpPr>
          <p:spPr>
            <a:xfrm>
              <a:off x="3933445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ED6E23D-5176-F443-91B0-1E643BE8109D}"/>
                </a:ext>
              </a:extLst>
            </p:cNvPr>
            <p:cNvSpPr/>
            <p:nvPr/>
          </p:nvSpPr>
          <p:spPr>
            <a:xfrm>
              <a:off x="2831603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91104FC-5B96-1241-87E5-EDFAC3ABBF73}"/>
                </a:ext>
              </a:extLst>
            </p:cNvPr>
            <p:cNvSpPr/>
            <p:nvPr/>
          </p:nvSpPr>
          <p:spPr>
            <a:xfrm>
              <a:off x="3198931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76BB03-150F-D84F-9F2B-7ED1765BB2C7}"/>
                </a:ext>
              </a:extLst>
            </p:cNvPr>
            <p:cNvSpPr/>
            <p:nvPr/>
          </p:nvSpPr>
          <p:spPr>
            <a:xfrm>
              <a:off x="5035287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1D12789-3323-174C-ACB1-231A1D67B4E7}"/>
                </a:ext>
              </a:extLst>
            </p:cNvPr>
            <p:cNvSpPr/>
            <p:nvPr/>
          </p:nvSpPr>
          <p:spPr>
            <a:xfrm>
              <a:off x="5402615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DEEE22A-C312-2D46-BB49-D4A77843C455}"/>
                </a:ext>
              </a:extLst>
            </p:cNvPr>
            <p:cNvSpPr/>
            <p:nvPr/>
          </p:nvSpPr>
          <p:spPr>
            <a:xfrm>
              <a:off x="4300773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E789E9E-535E-2644-80C7-8F6E84FF2E4C}"/>
                </a:ext>
              </a:extLst>
            </p:cNvPr>
            <p:cNvSpPr/>
            <p:nvPr/>
          </p:nvSpPr>
          <p:spPr>
            <a:xfrm>
              <a:off x="4668101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7E8CB73-F4C2-0345-8163-4AE3F748B410}"/>
                </a:ext>
              </a:extLst>
            </p:cNvPr>
            <p:cNvSpPr/>
            <p:nvPr/>
          </p:nvSpPr>
          <p:spPr>
            <a:xfrm>
              <a:off x="6493940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F0F881D-D41A-604C-BD89-F205888387B9}"/>
                </a:ext>
              </a:extLst>
            </p:cNvPr>
            <p:cNvSpPr/>
            <p:nvPr/>
          </p:nvSpPr>
          <p:spPr>
            <a:xfrm>
              <a:off x="6861268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23FD8A6-671A-6342-94CD-74275C77EE7F}"/>
                </a:ext>
              </a:extLst>
            </p:cNvPr>
            <p:cNvSpPr/>
            <p:nvPr/>
          </p:nvSpPr>
          <p:spPr>
            <a:xfrm>
              <a:off x="5759426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4C03993-A7D1-3645-A1C0-DD278E6B2B9B}"/>
                </a:ext>
              </a:extLst>
            </p:cNvPr>
            <p:cNvSpPr/>
            <p:nvPr/>
          </p:nvSpPr>
          <p:spPr>
            <a:xfrm>
              <a:off x="6126754" y="281175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B3C79FAC-8292-DF4F-A7DB-5189FF14EDC6}"/>
                </a:ext>
              </a:extLst>
            </p:cNvPr>
            <p:cNvSpPr txBox="1">
              <a:spLocks/>
            </p:cNvSpPr>
            <p:nvPr/>
          </p:nvSpPr>
          <p:spPr>
            <a:xfrm>
              <a:off x="888541" y="2270337"/>
              <a:ext cx="2418261" cy="6607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200"/>
                </a:spcBef>
                <a:buNone/>
              </a:pPr>
              <a:r>
                <a:rPr lang="en-US" u="sng" dirty="0"/>
                <a:t>Example: 16-bit bus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7EC943-EA77-4944-9AB3-12B6343B6157}"/>
                </a:ext>
              </a:extLst>
            </p:cNvPr>
            <p:cNvSpPr/>
            <p:nvPr/>
          </p:nvSpPr>
          <p:spPr>
            <a:xfrm>
              <a:off x="2107464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AC4C58-DDEC-F94E-A216-76464415B1FA}"/>
                </a:ext>
              </a:extLst>
            </p:cNvPr>
            <p:cNvSpPr/>
            <p:nvPr/>
          </p:nvSpPr>
          <p:spPr>
            <a:xfrm>
              <a:off x="2474792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BA947F-2917-0948-B575-9420E201FCAF}"/>
                </a:ext>
              </a:extLst>
            </p:cNvPr>
            <p:cNvSpPr/>
            <p:nvPr/>
          </p:nvSpPr>
          <p:spPr>
            <a:xfrm>
              <a:off x="1372950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B484E9-4934-AB46-A0B4-816A5FC0EA39}"/>
                </a:ext>
              </a:extLst>
            </p:cNvPr>
            <p:cNvSpPr/>
            <p:nvPr/>
          </p:nvSpPr>
          <p:spPr>
            <a:xfrm>
              <a:off x="1740278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B89B78-9E80-1C4E-8820-DF8DB6E6A140}"/>
                </a:ext>
              </a:extLst>
            </p:cNvPr>
            <p:cNvSpPr/>
            <p:nvPr/>
          </p:nvSpPr>
          <p:spPr>
            <a:xfrm>
              <a:off x="3566117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89A936-27EF-8D48-8C11-98B33DE2D6F4}"/>
                </a:ext>
              </a:extLst>
            </p:cNvPr>
            <p:cNvSpPr/>
            <p:nvPr/>
          </p:nvSpPr>
          <p:spPr>
            <a:xfrm>
              <a:off x="3933445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44C0F7-4804-7443-B3F2-C634A307DC94}"/>
                </a:ext>
              </a:extLst>
            </p:cNvPr>
            <p:cNvSpPr/>
            <p:nvPr/>
          </p:nvSpPr>
          <p:spPr>
            <a:xfrm>
              <a:off x="2831603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DA283C-EF30-0F4B-8B94-7DF16227BE55}"/>
                </a:ext>
              </a:extLst>
            </p:cNvPr>
            <p:cNvSpPr/>
            <p:nvPr/>
          </p:nvSpPr>
          <p:spPr>
            <a:xfrm>
              <a:off x="3198931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04D2FF-3B1A-4A4D-9217-6FEF3E9FAB00}"/>
                </a:ext>
              </a:extLst>
            </p:cNvPr>
            <p:cNvSpPr/>
            <p:nvPr/>
          </p:nvSpPr>
          <p:spPr>
            <a:xfrm>
              <a:off x="5035287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1FC90A-380D-1548-BA07-3C6B70B4FF17}"/>
                </a:ext>
              </a:extLst>
            </p:cNvPr>
            <p:cNvSpPr/>
            <p:nvPr/>
          </p:nvSpPr>
          <p:spPr>
            <a:xfrm>
              <a:off x="5402615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6A3EC05-6787-8E43-B48D-59A81690718C}"/>
                </a:ext>
              </a:extLst>
            </p:cNvPr>
            <p:cNvSpPr/>
            <p:nvPr/>
          </p:nvSpPr>
          <p:spPr>
            <a:xfrm>
              <a:off x="4300773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198AE2-52BB-3448-8633-5CE09D652746}"/>
                </a:ext>
              </a:extLst>
            </p:cNvPr>
            <p:cNvSpPr/>
            <p:nvPr/>
          </p:nvSpPr>
          <p:spPr>
            <a:xfrm>
              <a:off x="4668101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143BD1-C3A3-CF45-B79D-790E6E9C5C5F}"/>
                </a:ext>
              </a:extLst>
            </p:cNvPr>
            <p:cNvSpPr/>
            <p:nvPr/>
          </p:nvSpPr>
          <p:spPr>
            <a:xfrm>
              <a:off x="6493940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B6153A-EB18-E74B-B8A7-D764584CC212}"/>
                </a:ext>
              </a:extLst>
            </p:cNvPr>
            <p:cNvSpPr/>
            <p:nvPr/>
          </p:nvSpPr>
          <p:spPr>
            <a:xfrm>
              <a:off x="6861268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9B3DF1-BF7C-0A46-8F30-5ACD397D2154}"/>
                </a:ext>
              </a:extLst>
            </p:cNvPr>
            <p:cNvSpPr/>
            <p:nvPr/>
          </p:nvSpPr>
          <p:spPr>
            <a:xfrm>
              <a:off x="5759426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82456-4F87-D240-9342-1D7258185FF9}"/>
                </a:ext>
              </a:extLst>
            </p:cNvPr>
            <p:cNvSpPr/>
            <p:nvPr/>
          </p:nvSpPr>
          <p:spPr>
            <a:xfrm>
              <a:off x="6126754" y="311577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C8559EE-5ADE-C94A-ADEE-F06C42C6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41" y="1080230"/>
            <a:ext cx="7774861" cy="9837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Sometimes we wish to manipulate a </a:t>
            </a:r>
            <a:r>
              <a:rPr lang="en-US" sz="2000" i="1" dirty="0"/>
              <a:t>sequence of bits</a:t>
            </a:r>
            <a:r>
              <a:rPr lang="en-US" sz="2000" dirty="0"/>
              <a:t> as a single entity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Such a multi-bit </a:t>
            </a:r>
            <a:r>
              <a:rPr lang="en-US" dirty="0"/>
              <a:t>entity </a:t>
            </a:r>
            <a:r>
              <a:rPr lang="en-US" sz="2000" dirty="0"/>
              <a:t>is termed “bus”</a:t>
            </a:r>
          </a:p>
        </p:txBody>
      </p:sp>
    </p:spTree>
    <p:extLst>
      <p:ext uri="{BB962C8B-B14F-4D97-AF65-F5344CB8AC3E}">
        <p14:creationId xmlns:p14="http://schemas.microsoft.com/office/powerpoint/2010/main" val="100601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buses: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6D5A21-B3FC-1346-BB18-195CBC63EF32}"/>
              </a:ext>
            </a:extLst>
          </p:cNvPr>
          <p:cNvGrpSpPr/>
          <p:nvPr/>
        </p:nvGrpSpPr>
        <p:grpSpPr>
          <a:xfrm>
            <a:off x="846342" y="1080230"/>
            <a:ext cx="5630209" cy="1833238"/>
            <a:chOff x="846342" y="1080230"/>
            <a:chExt cx="5630209" cy="1833238"/>
          </a:xfrm>
        </p:grpSpPr>
        <p:sp>
          <p:nvSpPr>
            <p:cNvPr id="5" name="TextBox 4"/>
            <p:cNvSpPr txBox="1"/>
            <p:nvPr/>
          </p:nvSpPr>
          <p:spPr>
            <a:xfrm>
              <a:off x="846342" y="1080230"/>
              <a:ext cx="2820686" cy="1833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44000" tIns="93600" rIns="144000" bIns="93600" rtlCol="0" anchor="ctr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>
                  <a:solidFill>
                    <a:srgbClr val="008000"/>
                  </a:solidFill>
                </a:rPr>
                <a:t>/* Adds two 16-bit values. */ 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CHIP Adder { 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   IN a[16], b[16]; 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   OUT out[16]; 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en-US" sz="1200" dirty="0"/>
                <a:t>   PARTS: 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   ...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}</a:t>
              </a:r>
            </a:p>
          </p:txBody>
        </p:sp>
        <p:pic>
          <p:nvPicPr>
            <p:cNvPr id="7" name="Content Placeholder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515" y="1153859"/>
              <a:ext cx="2536036" cy="142378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16C714-6D2B-1044-9B4F-D6D6867C1598}"/>
              </a:ext>
            </a:extLst>
          </p:cNvPr>
          <p:cNvGrpSpPr/>
          <p:nvPr/>
        </p:nvGrpSpPr>
        <p:grpSpPr>
          <a:xfrm>
            <a:off x="649663" y="2651274"/>
            <a:ext cx="5147006" cy="2195861"/>
            <a:chOff x="649663" y="2651274"/>
            <a:chExt cx="5147006" cy="21958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8414D-CEF4-0546-B038-E05AB6E48921}"/>
                </a:ext>
              </a:extLst>
            </p:cNvPr>
            <p:cNvSpPr txBox="1"/>
            <p:nvPr/>
          </p:nvSpPr>
          <p:spPr>
            <a:xfrm>
              <a:off x="2779304" y="2651274"/>
              <a:ext cx="3017365" cy="21958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52000" tIns="187200" rIns="144000" bIns="9360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rgbClr val="008000"/>
                  </a:solidFill>
                </a:rPr>
                <a:t>/* Adds three 16-bit inputs. */ </a:t>
              </a:r>
            </a:p>
            <a:p>
              <a:pPr>
                <a:lnSpc>
                  <a:spcPct val="100000"/>
                </a:lnSpc>
              </a:pPr>
              <a:r>
                <a:rPr lang="en-US" sz="1200" dirty="0"/>
                <a:t>CHIP Adder3Way { </a:t>
              </a:r>
            </a:p>
            <a:p>
              <a:pPr>
                <a:lnSpc>
                  <a:spcPct val="100000"/>
                </a:lnSpc>
              </a:pPr>
              <a:r>
                <a:rPr lang="en-US" sz="1200" dirty="0"/>
                <a:t>   IN 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/>
                <a:t>[16], 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/>
                <a:t>[16], </a:t>
              </a:r>
              <a:r>
                <a:rPr lang="en-US" sz="1200" dirty="0">
                  <a:solidFill>
                    <a:srgbClr val="0432FF"/>
                  </a:solidFill>
                </a:rPr>
                <a:t>c</a:t>
              </a:r>
              <a:r>
                <a:rPr lang="en-US" sz="1200" dirty="0"/>
                <a:t>[16]; </a:t>
              </a:r>
            </a:p>
            <a:p>
              <a:pPr>
                <a:lnSpc>
                  <a:spcPct val="100000"/>
                </a:lnSpc>
              </a:pPr>
              <a:r>
                <a:rPr lang="en-US" sz="1200" dirty="0"/>
                <a:t>   OUT 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/>
                <a:t>[16];</a:t>
              </a:r>
            </a:p>
            <a:p>
              <a:pPr>
                <a:lnSpc>
                  <a:spcPct val="100000"/>
                </a:lnSpc>
              </a:pPr>
              <a:r>
                <a:rPr lang="en-US" sz="1200" dirty="0"/>
                <a:t>  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8C4A28-5BE5-D64F-8840-92412CBA4033}"/>
                </a:ext>
              </a:extLst>
            </p:cNvPr>
            <p:cNvGrpSpPr/>
            <p:nvPr/>
          </p:nvGrpSpPr>
          <p:grpSpPr>
            <a:xfrm>
              <a:off x="649663" y="2913468"/>
              <a:ext cx="1797124" cy="1790144"/>
              <a:chOff x="649663" y="2913468"/>
              <a:chExt cx="1797124" cy="179014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EA42D7-8AB9-0B4D-8D73-7861340088ED}"/>
                  </a:ext>
                </a:extLst>
              </p:cNvPr>
              <p:cNvGrpSpPr/>
              <p:nvPr/>
            </p:nvGrpSpPr>
            <p:grpSpPr>
              <a:xfrm>
                <a:off x="649663" y="4334280"/>
                <a:ext cx="1761568" cy="369332"/>
                <a:chOff x="649663" y="4334280"/>
                <a:chExt cx="1761568" cy="369332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600D289-15CA-3F44-ABB9-DA7B170FFF70}"/>
                    </a:ext>
                  </a:extLst>
                </p:cNvPr>
                <p:cNvSpPr/>
                <p:nvPr/>
              </p:nvSpPr>
              <p:spPr>
                <a:xfrm>
                  <a:off x="649663" y="4334280"/>
                  <a:ext cx="69257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out: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28AD8BD-F5DF-9F49-BDC8-8B4C918ABA37}"/>
                    </a:ext>
                  </a:extLst>
                </p:cNvPr>
                <p:cNvSpPr/>
                <p:nvPr/>
              </p:nvSpPr>
              <p:spPr>
                <a:xfrm>
                  <a:off x="2130255" y="4391861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ECEF566-D2F9-C64E-8730-9948E261A846}"/>
                    </a:ext>
                  </a:extLst>
                </p:cNvPr>
                <p:cNvSpPr/>
                <p:nvPr/>
              </p:nvSpPr>
              <p:spPr>
                <a:xfrm>
                  <a:off x="1568303" y="4391861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rtl="1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. . 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3E6C2B5-22A8-B14A-8B2C-C4275B7AD071}"/>
                    </a:ext>
                  </a:extLst>
                </p:cNvPr>
                <p:cNvSpPr/>
                <p:nvPr/>
              </p:nvSpPr>
              <p:spPr>
                <a:xfrm>
                  <a:off x="1287327" y="4391861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C85D8B3-D887-6045-89D1-71D43EF8D6BA}"/>
                    </a:ext>
                  </a:extLst>
                </p:cNvPr>
                <p:cNvSpPr/>
                <p:nvPr/>
              </p:nvSpPr>
              <p:spPr>
                <a:xfrm>
                  <a:off x="1849279" y="4391861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76DE98C-44CC-BE49-905E-C7BD120CDF91}"/>
                  </a:ext>
                </a:extLst>
              </p:cNvPr>
              <p:cNvGrpSpPr/>
              <p:nvPr/>
            </p:nvGrpSpPr>
            <p:grpSpPr>
              <a:xfrm>
                <a:off x="967287" y="2913468"/>
                <a:ext cx="1479500" cy="1347990"/>
                <a:chOff x="967287" y="2913468"/>
                <a:chExt cx="1479500" cy="134799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7DE2C-F80E-654B-AEE2-755AF728EC73}"/>
                    </a:ext>
                  </a:extLst>
                </p:cNvPr>
                <p:cNvSpPr/>
                <p:nvPr/>
              </p:nvSpPr>
              <p:spPr>
                <a:xfrm>
                  <a:off x="974907" y="3217598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a: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D3ED41E-2DFC-FC4C-89D3-FCF17F8FFEEC}"/>
                    </a:ext>
                  </a:extLst>
                </p:cNvPr>
                <p:cNvSpPr txBox="1"/>
                <p:nvPr/>
              </p:nvSpPr>
              <p:spPr>
                <a:xfrm>
                  <a:off x="2122635" y="2913468"/>
                  <a:ext cx="18473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algn="r" defTabSz="914400" rtl="1" eaLnBrk="1" latinLnBrk="0" hangingPunct="1"/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E2BA90F-FE97-694E-8A5C-DAF6673AF2C3}"/>
                    </a:ext>
                  </a:extLst>
                </p:cNvPr>
                <p:cNvSpPr/>
                <p:nvPr/>
              </p:nvSpPr>
              <p:spPr>
                <a:xfrm>
                  <a:off x="1820071" y="297249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rtl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F91420-DD58-F94C-800C-4395B1479320}"/>
                    </a:ext>
                  </a:extLst>
                </p:cNvPr>
                <p:cNvSpPr/>
                <p:nvPr/>
              </p:nvSpPr>
              <p:spPr>
                <a:xfrm>
                  <a:off x="2079459" y="2963374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7759079-F303-574D-9C18-04354378907D}"/>
                    </a:ext>
                  </a:extLst>
                </p:cNvPr>
                <p:cNvSpPr/>
                <p:nvPr/>
              </p:nvSpPr>
              <p:spPr>
                <a:xfrm>
                  <a:off x="2122635" y="3282800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CC42B92-7C28-1A40-8DA1-5B8839D0CF9A}"/>
                    </a:ext>
                  </a:extLst>
                </p:cNvPr>
                <p:cNvSpPr txBox="1"/>
                <p:nvPr/>
              </p:nvSpPr>
              <p:spPr>
                <a:xfrm>
                  <a:off x="1560683" y="2913468"/>
                  <a:ext cx="18473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algn="l" defTabSz="914400" rtl="0" eaLnBrk="1" latinLnBrk="0" hangingPunct="1"/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8F1894D-517C-3943-95AB-FFCE962D1286}"/>
                    </a:ext>
                  </a:extLst>
                </p:cNvPr>
                <p:cNvSpPr/>
                <p:nvPr/>
              </p:nvSpPr>
              <p:spPr>
                <a:xfrm>
                  <a:off x="1258119" y="297249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0EF2121-41B3-DE43-B0C5-923C949E8476}"/>
                    </a:ext>
                  </a:extLst>
                </p:cNvPr>
                <p:cNvSpPr/>
                <p:nvPr/>
              </p:nvSpPr>
              <p:spPr>
                <a:xfrm>
                  <a:off x="1517507" y="2963374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rtl="1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. .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F889354-6F0F-CD4D-915A-9CA53DED2290}"/>
                    </a:ext>
                  </a:extLst>
                </p:cNvPr>
                <p:cNvSpPr/>
                <p:nvPr/>
              </p:nvSpPr>
              <p:spPr>
                <a:xfrm>
                  <a:off x="1560683" y="3282800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. . 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F50E51E-EAC7-8948-8757-5C75E1DE4DCF}"/>
                    </a:ext>
                  </a:extLst>
                </p:cNvPr>
                <p:cNvSpPr/>
                <p:nvPr/>
              </p:nvSpPr>
              <p:spPr>
                <a:xfrm>
                  <a:off x="1279707" y="3282800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EFD9712-A123-1A49-99FC-CF9ADA7C64F1}"/>
                    </a:ext>
                  </a:extLst>
                </p:cNvPr>
                <p:cNvSpPr/>
                <p:nvPr/>
              </p:nvSpPr>
              <p:spPr>
                <a:xfrm>
                  <a:off x="1841659" y="3282800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D28AF14-F418-E046-B8E1-4BB2558BC762}"/>
                    </a:ext>
                  </a:extLst>
                </p:cNvPr>
                <p:cNvSpPr/>
                <p:nvPr/>
              </p:nvSpPr>
              <p:spPr>
                <a:xfrm>
                  <a:off x="967287" y="3561024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b: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61E49C7-33CF-3748-9DF2-23437F42423F}"/>
                    </a:ext>
                  </a:extLst>
                </p:cNvPr>
                <p:cNvSpPr/>
                <p:nvPr/>
              </p:nvSpPr>
              <p:spPr>
                <a:xfrm>
                  <a:off x="2122635" y="3633846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A3E3932-3FA5-614B-AF79-35C8547918E3}"/>
                    </a:ext>
                  </a:extLst>
                </p:cNvPr>
                <p:cNvSpPr/>
                <p:nvPr/>
              </p:nvSpPr>
              <p:spPr>
                <a:xfrm>
                  <a:off x="1560683" y="3633846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rtl="1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. .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AA3E9E5-FB12-6F48-97C1-CE8FF0C5E91C}"/>
                    </a:ext>
                  </a:extLst>
                </p:cNvPr>
                <p:cNvSpPr/>
                <p:nvPr/>
              </p:nvSpPr>
              <p:spPr>
                <a:xfrm>
                  <a:off x="1279707" y="3633846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EA3ED6B-F98D-034D-8124-CDAF3EBC42FA}"/>
                    </a:ext>
                  </a:extLst>
                </p:cNvPr>
                <p:cNvSpPr/>
                <p:nvPr/>
              </p:nvSpPr>
              <p:spPr>
                <a:xfrm>
                  <a:off x="1841659" y="3633846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05ED60C-C031-2D4D-BCFF-34CD11886E88}"/>
                    </a:ext>
                  </a:extLst>
                </p:cNvPr>
                <p:cNvSpPr/>
                <p:nvPr/>
              </p:nvSpPr>
              <p:spPr>
                <a:xfrm>
                  <a:off x="974907" y="3892126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c: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1B9A446-756B-2F48-BC88-749C5DA758AE}"/>
                    </a:ext>
                  </a:extLst>
                </p:cNvPr>
                <p:cNvSpPr/>
                <p:nvPr/>
              </p:nvSpPr>
              <p:spPr>
                <a:xfrm>
                  <a:off x="2130255" y="3964948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8E63589-5EBB-F546-9062-B915A06FB6F5}"/>
                    </a:ext>
                  </a:extLst>
                </p:cNvPr>
                <p:cNvSpPr/>
                <p:nvPr/>
              </p:nvSpPr>
              <p:spPr>
                <a:xfrm>
                  <a:off x="1568303" y="3964948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rtl="1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. .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D375FA-9704-0849-9B3B-30BF357FAD2C}"/>
                    </a:ext>
                  </a:extLst>
                </p:cNvPr>
                <p:cNvSpPr/>
                <p:nvPr/>
              </p:nvSpPr>
              <p:spPr>
                <a:xfrm>
                  <a:off x="1287327" y="3964948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D690073-0DDB-9D42-8DDF-4A2D8E0FD003}"/>
                    </a:ext>
                  </a:extLst>
                </p:cNvPr>
                <p:cNvSpPr/>
                <p:nvPr/>
              </p:nvSpPr>
              <p:spPr>
                <a:xfrm>
                  <a:off x="1849279" y="3964948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931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buses: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342" y="1080230"/>
            <a:ext cx="2820686" cy="18332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144000" bIns="936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Adds two 16-bit values.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Adder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a[16], b[16];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out[16];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   PARTS: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8414D-CEF4-0546-B038-E05AB6E48921}"/>
              </a:ext>
            </a:extLst>
          </p:cNvPr>
          <p:cNvSpPr txBox="1"/>
          <p:nvPr/>
        </p:nvSpPr>
        <p:spPr>
          <a:xfrm>
            <a:off x="2779304" y="2651274"/>
            <a:ext cx="3017365" cy="2195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187200" rIns="14400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8000"/>
                </a:solidFill>
              </a:rPr>
              <a:t>/* Adds three 16-bit inputs. */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CHIP Adder3Way {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/>
              <a:t>[16],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/>
              <a:t>[16], </a:t>
            </a:r>
            <a:r>
              <a:rPr lang="en-US" sz="1200" dirty="0">
                <a:solidFill>
                  <a:srgbClr val="0432FF"/>
                </a:solidFill>
              </a:rPr>
              <a:t>c</a:t>
            </a:r>
            <a:r>
              <a:rPr lang="en-US" sz="1200" dirty="0"/>
              <a:t>[16];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/>
              <a:t>[16];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   PARTS: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   Adder(a=  , b= , out=   );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   Adder(a=  , b= , out=   );  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0688B8-1C3D-C843-8B02-79F21D4E2927}"/>
              </a:ext>
            </a:extLst>
          </p:cNvPr>
          <p:cNvGrpSpPr/>
          <p:nvPr/>
        </p:nvGrpSpPr>
        <p:grpSpPr>
          <a:xfrm>
            <a:off x="649663" y="2913468"/>
            <a:ext cx="1797124" cy="1790144"/>
            <a:chOff x="649663" y="2913468"/>
            <a:chExt cx="1797124" cy="17901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187C0A-6B65-854E-99AA-645974FA40D0}"/>
                </a:ext>
              </a:extLst>
            </p:cNvPr>
            <p:cNvGrpSpPr/>
            <p:nvPr/>
          </p:nvGrpSpPr>
          <p:grpSpPr>
            <a:xfrm>
              <a:off x="649663" y="4334280"/>
              <a:ext cx="1761568" cy="369332"/>
              <a:chOff x="649663" y="4334280"/>
              <a:chExt cx="1761568" cy="36933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FE6FB3-0E1C-FE48-B471-D45D6FABCBF1}"/>
                  </a:ext>
                </a:extLst>
              </p:cNvPr>
              <p:cNvSpPr/>
              <p:nvPr/>
            </p:nvSpPr>
            <p:spPr>
              <a:xfrm>
                <a:off x="649663" y="4334280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39F84B-F4FA-2B4C-B466-5D1D0A840CDB}"/>
                  </a:ext>
                </a:extLst>
              </p:cNvPr>
              <p:cNvSpPr/>
              <p:nvPr/>
            </p:nvSpPr>
            <p:spPr>
              <a:xfrm>
                <a:off x="2130255" y="4391861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0D58D0A-7510-C048-8497-280B7E392166}"/>
                  </a:ext>
                </a:extLst>
              </p:cNvPr>
              <p:cNvSpPr/>
              <p:nvPr/>
            </p:nvSpPr>
            <p:spPr>
              <a:xfrm>
                <a:off x="1568303" y="4391861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rtl="1"/>
                <a:r>
                  <a:rPr lang="en-US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 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E1CCFE-0C0F-8547-A70C-AA56599B27B0}"/>
                  </a:ext>
                </a:extLst>
              </p:cNvPr>
              <p:cNvSpPr/>
              <p:nvPr/>
            </p:nvSpPr>
            <p:spPr>
              <a:xfrm>
                <a:off x="1287327" y="4391861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50FD19-1FFC-0D41-A895-139F33D39D50}"/>
                  </a:ext>
                </a:extLst>
              </p:cNvPr>
              <p:cNvSpPr/>
              <p:nvPr/>
            </p:nvSpPr>
            <p:spPr>
              <a:xfrm>
                <a:off x="1849279" y="4391861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89BEEE-1B4D-4444-854C-C60E6DBC232C}"/>
                </a:ext>
              </a:extLst>
            </p:cNvPr>
            <p:cNvGrpSpPr/>
            <p:nvPr/>
          </p:nvGrpSpPr>
          <p:grpSpPr>
            <a:xfrm>
              <a:off x="967287" y="2913468"/>
              <a:ext cx="1479500" cy="1347990"/>
              <a:chOff x="967287" y="2913468"/>
              <a:chExt cx="1479500" cy="13479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4A7592-56A3-D64E-B0AC-DB51F8B5308F}"/>
                  </a:ext>
                </a:extLst>
              </p:cNvPr>
              <p:cNvSpPr/>
              <p:nvPr/>
            </p:nvSpPr>
            <p:spPr>
              <a:xfrm>
                <a:off x="974907" y="321759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5C4B5E-F319-3947-8C9D-FC38855F89D1}"/>
                  </a:ext>
                </a:extLst>
              </p:cNvPr>
              <p:cNvSpPr txBox="1"/>
              <p:nvPr/>
            </p:nvSpPr>
            <p:spPr>
              <a:xfrm>
                <a:off x="2122635" y="2913468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B4856F-9AC9-434A-A259-038B64A53AB2}"/>
                  </a:ext>
                </a:extLst>
              </p:cNvPr>
              <p:cNvSpPr/>
              <p:nvPr/>
            </p:nvSpPr>
            <p:spPr>
              <a:xfrm>
                <a:off x="1820071" y="297249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rtl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AF2474-79D4-3E49-8BFD-FA0D2DE4CEFD}"/>
                  </a:ext>
                </a:extLst>
              </p:cNvPr>
              <p:cNvSpPr/>
              <p:nvPr/>
            </p:nvSpPr>
            <p:spPr>
              <a:xfrm>
                <a:off x="2079459" y="296337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C64C79-6565-744F-A870-D8BDE3DC0AA2}"/>
                  </a:ext>
                </a:extLst>
              </p:cNvPr>
              <p:cNvSpPr/>
              <p:nvPr/>
            </p:nvSpPr>
            <p:spPr>
              <a:xfrm>
                <a:off x="2122635" y="3282800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F2D5CF-A352-BE47-B002-0413AEFCEB5C}"/>
                  </a:ext>
                </a:extLst>
              </p:cNvPr>
              <p:cNvSpPr txBox="1"/>
              <p:nvPr/>
            </p:nvSpPr>
            <p:spPr>
              <a:xfrm>
                <a:off x="1560683" y="2913468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28B079-FFFE-8F41-950B-A03506DF63BB}"/>
                  </a:ext>
                </a:extLst>
              </p:cNvPr>
              <p:cNvSpPr/>
              <p:nvPr/>
            </p:nvSpPr>
            <p:spPr>
              <a:xfrm>
                <a:off x="1258119" y="297249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0716D8-66A2-A24B-852F-1A76F3D2E313}"/>
                  </a:ext>
                </a:extLst>
              </p:cNvPr>
              <p:cNvSpPr/>
              <p:nvPr/>
            </p:nvSpPr>
            <p:spPr>
              <a:xfrm>
                <a:off x="1517507" y="296337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rtl="1"/>
                <a:r>
                  <a:rPr lang="en-US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D176DC-A655-174D-9DA3-0CB9C4499A28}"/>
                  </a:ext>
                </a:extLst>
              </p:cNvPr>
              <p:cNvSpPr/>
              <p:nvPr/>
            </p:nvSpPr>
            <p:spPr>
              <a:xfrm>
                <a:off x="1560683" y="3282800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 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ACD47CC-9457-E240-A99C-1C41D4E2A0DB}"/>
                  </a:ext>
                </a:extLst>
              </p:cNvPr>
              <p:cNvSpPr/>
              <p:nvPr/>
            </p:nvSpPr>
            <p:spPr>
              <a:xfrm>
                <a:off x="1279707" y="3282800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B82D2E-C5B4-7A4D-A211-571C91739F69}"/>
                  </a:ext>
                </a:extLst>
              </p:cNvPr>
              <p:cNvSpPr/>
              <p:nvPr/>
            </p:nvSpPr>
            <p:spPr>
              <a:xfrm>
                <a:off x="1841659" y="3282800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06BBE1-29B1-CF46-8AFD-614A1A6A73C9}"/>
                  </a:ext>
                </a:extLst>
              </p:cNvPr>
              <p:cNvSpPr/>
              <p:nvPr/>
            </p:nvSpPr>
            <p:spPr>
              <a:xfrm>
                <a:off x="967287" y="356102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b: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94B7FAC-83A5-BD49-9842-A5B1FFB2DA91}"/>
                  </a:ext>
                </a:extLst>
              </p:cNvPr>
              <p:cNvSpPr/>
              <p:nvPr/>
            </p:nvSpPr>
            <p:spPr>
              <a:xfrm>
                <a:off x="2122635" y="3633846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7E8467-3F1F-F545-945E-D7727E8CD603}"/>
                  </a:ext>
                </a:extLst>
              </p:cNvPr>
              <p:cNvSpPr/>
              <p:nvPr/>
            </p:nvSpPr>
            <p:spPr>
              <a:xfrm>
                <a:off x="1560683" y="3633846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rtl="1"/>
                <a:r>
                  <a:rPr lang="en-US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CB59038-A159-5F47-AB6B-DD6F9DCA4860}"/>
                  </a:ext>
                </a:extLst>
              </p:cNvPr>
              <p:cNvSpPr/>
              <p:nvPr/>
            </p:nvSpPr>
            <p:spPr>
              <a:xfrm>
                <a:off x="1279707" y="3633846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A592DC-46D7-0140-A3A8-4267732F91E7}"/>
                  </a:ext>
                </a:extLst>
              </p:cNvPr>
              <p:cNvSpPr/>
              <p:nvPr/>
            </p:nvSpPr>
            <p:spPr>
              <a:xfrm>
                <a:off x="1841659" y="3633846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862448-4AEA-224A-8749-E48D1D26FC07}"/>
                  </a:ext>
                </a:extLst>
              </p:cNvPr>
              <p:cNvSpPr/>
              <p:nvPr/>
            </p:nvSpPr>
            <p:spPr>
              <a:xfrm>
                <a:off x="974907" y="389212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c: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5812EA-E22E-8442-90FE-DBAC7602C6BD}"/>
                  </a:ext>
                </a:extLst>
              </p:cNvPr>
              <p:cNvSpPr/>
              <p:nvPr/>
            </p:nvSpPr>
            <p:spPr>
              <a:xfrm>
                <a:off x="2130255" y="3964948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9FC677-6287-0545-8471-4C6FFE71D7E0}"/>
                  </a:ext>
                </a:extLst>
              </p:cNvPr>
              <p:cNvSpPr/>
              <p:nvPr/>
            </p:nvSpPr>
            <p:spPr>
              <a:xfrm>
                <a:off x="1568303" y="3964948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rtl="1"/>
                <a:r>
                  <a:rPr lang="en-US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. .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C4D87FC-C4F7-2D47-BB12-093C08BDE72A}"/>
                  </a:ext>
                </a:extLst>
              </p:cNvPr>
              <p:cNvSpPr/>
              <p:nvPr/>
            </p:nvSpPr>
            <p:spPr>
              <a:xfrm>
                <a:off x="1287327" y="3964948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838BF95-B687-1A4B-8F98-2839231E73C8}"/>
                  </a:ext>
                </a:extLst>
              </p:cNvPr>
              <p:cNvSpPr/>
              <p:nvPr/>
            </p:nvSpPr>
            <p:spPr>
              <a:xfrm>
                <a:off x="1849279" y="3964948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0A9E2BD6-21B3-834D-A8BE-CEF445A4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515" y="1153859"/>
            <a:ext cx="2536036" cy="14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153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buses: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6342" y="1080230"/>
            <a:ext cx="2820686" cy="18332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144000" bIns="936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Adds two 16-bit values.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Adder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a[16], b[16];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out[16];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   PARTS: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8414D-CEF4-0546-B038-E05AB6E48921}"/>
              </a:ext>
            </a:extLst>
          </p:cNvPr>
          <p:cNvSpPr txBox="1"/>
          <p:nvPr/>
        </p:nvSpPr>
        <p:spPr>
          <a:xfrm>
            <a:off x="2779304" y="2651274"/>
            <a:ext cx="3017365" cy="2195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187200" rIns="14400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8000"/>
                </a:solidFill>
              </a:rPr>
              <a:t>/* Adds three 16-bit inputs. */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CHIP Adder3Way {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/>
              <a:t>[16],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/>
              <a:t>[16], </a:t>
            </a:r>
            <a:r>
              <a:rPr lang="en-US" sz="1200" dirty="0">
                <a:solidFill>
                  <a:srgbClr val="0432FF"/>
                </a:solidFill>
              </a:rPr>
              <a:t>c</a:t>
            </a:r>
            <a:r>
              <a:rPr lang="en-US" sz="1200" dirty="0"/>
              <a:t>[16];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/>
              <a:t>[16];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/>
              <a:t>   PARTS: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   Adder(a=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 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tx1"/>
                </a:solidFill>
              </a:rPr>
              <a:t>   Adder(a=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c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  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187C0A-6B65-854E-99AA-645974FA40D0}"/>
              </a:ext>
            </a:extLst>
          </p:cNvPr>
          <p:cNvGrpSpPr/>
          <p:nvPr/>
        </p:nvGrpSpPr>
        <p:grpSpPr>
          <a:xfrm>
            <a:off x="649663" y="4334280"/>
            <a:ext cx="1761568" cy="369332"/>
            <a:chOff x="649663" y="4334280"/>
            <a:chExt cx="1761568" cy="3693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FE6FB3-0E1C-FE48-B471-D45D6FABCBF1}"/>
                </a:ext>
              </a:extLst>
            </p:cNvPr>
            <p:cNvSpPr/>
            <p:nvPr/>
          </p:nvSpPr>
          <p:spPr>
            <a:xfrm>
              <a:off x="649663" y="4334280"/>
              <a:ext cx="69257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9F84B-F4FA-2B4C-B466-5D1D0A840CDB}"/>
                </a:ext>
              </a:extLst>
            </p:cNvPr>
            <p:cNvSpPr/>
            <p:nvPr/>
          </p:nvSpPr>
          <p:spPr>
            <a:xfrm>
              <a:off x="2130255" y="4391861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D58D0A-7510-C048-8497-280B7E392166}"/>
                </a:ext>
              </a:extLst>
            </p:cNvPr>
            <p:cNvSpPr/>
            <p:nvPr/>
          </p:nvSpPr>
          <p:spPr>
            <a:xfrm>
              <a:off x="1568303" y="4391861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rtl="1"/>
              <a:r>
                <a:rPr 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E1CCFE-0C0F-8547-A70C-AA56599B27B0}"/>
                </a:ext>
              </a:extLst>
            </p:cNvPr>
            <p:cNvSpPr/>
            <p:nvPr/>
          </p:nvSpPr>
          <p:spPr>
            <a:xfrm>
              <a:off x="1287327" y="4391861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50FD19-1FFC-0D41-A895-139F33D39D50}"/>
                </a:ext>
              </a:extLst>
            </p:cNvPr>
            <p:cNvSpPr/>
            <p:nvPr/>
          </p:nvSpPr>
          <p:spPr>
            <a:xfrm>
              <a:off x="1849279" y="4391861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89BEEE-1B4D-4444-854C-C60E6DBC232C}"/>
              </a:ext>
            </a:extLst>
          </p:cNvPr>
          <p:cNvGrpSpPr/>
          <p:nvPr/>
        </p:nvGrpSpPr>
        <p:grpSpPr>
          <a:xfrm>
            <a:off x="967287" y="2913468"/>
            <a:ext cx="1479500" cy="1347990"/>
            <a:chOff x="967287" y="2913468"/>
            <a:chExt cx="1479500" cy="13479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A7592-56A3-D64E-B0AC-DB51F8B5308F}"/>
                </a:ext>
              </a:extLst>
            </p:cNvPr>
            <p:cNvSpPr/>
            <p:nvPr/>
          </p:nvSpPr>
          <p:spPr>
            <a:xfrm>
              <a:off x="974907" y="321759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C4B5E-F319-3947-8C9D-FC38855F89D1}"/>
                </a:ext>
              </a:extLst>
            </p:cNvPr>
            <p:cNvSpPr txBox="1"/>
            <p:nvPr/>
          </p:nvSpPr>
          <p:spPr>
            <a:xfrm>
              <a:off x="2122635" y="2913468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algn="r" defTabSz="914400" rtl="1" eaLnBrk="1" latinLnBrk="0" hangingPunct="1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B4856F-9AC9-434A-A259-038B64A53AB2}"/>
                </a:ext>
              </a:extLst>
            </p:cNvPr>
            <p:cNvSpPr/>
            <p:nvPr/>
          </p:nvSpPr>
          <p:spPr>
            <a:xfrm>
              <a:off x="1820071" y="297249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rtl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AF2474-79D4-3E49-8BFD-FA0D2DE4CEFD}"/>
                </a:ext>
              </a:extLst>
            </p:cNvPr>
            <p:cNvSpPr/>
            <p:nvPr/>
          </p:nvSpPr>
          <p:spPr>
            <a:xfrm>
              <a:off x="2079459" y="296337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C64C79-6565-744F-A870-D8BDE3DC0AA2}"/>
                </a:ext>
              </a:extLst>
            </p:cNvPr>
            <p:cNvSpPr/>
            <p:nvPr/>
          </p:nvSpPr>
          <p:spPr>
            <a:xfrm>
              <a:off x="2122635" y="3282800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F2D5CF-A352-BE47-B002-0413AEFCEB5C}"/>
                </a:ext>
              </a:extLst>
            </p:cNvPr>
            <p:cNvSpPr txBox="1"/>
            <p:nvPr/>
          </p:nvSpPr>
          <p:spPr>
            <a:xfrm>
              <a:off x="1560683" y="2913468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algn="l" defTabSz="914400" rtl="0" eaLnBrk="1" latinLnBrk="0" hangingPunct="1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28B079-FFFE-8F41-950B-A03506DF63BB}"/>
                </a:ext>
              </a:extLst>
            </p:cNvPr>
            <p:cNvSpPr/>
            <p:nvPr/>
          </p:nvSpPr>
          <p:spPr>
            <a:xfrm>
              <a:off x="1258119" y="297249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0716D8-66A2-A24B-852F-1A76F3D2E313}"/>
                </a:ext>
              </a:extLst>
            </p:cNvPr>
            <p:cNvSpPr/>
            <p:nvPr/>
          </p:nvSpPr>
          <p:spPr>
            <a:xfrm>
              <a:off x="1517507" y="296337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rtl="1"/>
              <a:r>
                <a:rPr 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D176DC-A655-174D-9DA3-0CB9C4499A28}"/>
                </a:ext>
              </a:extLst>
            </p:cNvPr>
            <p:cNvSpPr/>
            <p:nvPr/>
          </p:nvSpPr>
          <p:spPr>
            <a:xfrm>
              <a:off x="1560683" y="3282800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CD47CC-9457-E240-A99C-1C41D4E2A0DB}"/>
                </a:ext>
              </a:extLst>
            </p:cNvPr>
            <p:cNvSpPr/>
            <p:nvPr/>
          </p:nvSpPr>
          <p:spPr>
            <a:xfrm>
              <a:off x="1279707" y="3282800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B82D2E-C5B4-7A4D-A211-571C91739F69}"/>
                </a:ext>
              </a:extLst>
            </p:cNvPr>
            <p:cNvSpPr/>
            <p:nvPr/>
          </p:nvSpPr>
          <p:spPr>
            <a:xfrm>
              <a:off x="1841659" y="3282800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06BBE1-29B1-CF46-8AFD-614A1A6A73C9}"/>
                </a:ext>
              </a:extLst>
            </p:cNvPr>
            <p:cNvSpPr/>
            <p:nvPr/>
          </p:nvSpPr>
          <p:spPr>
            <a:xfrm>
              <a:off x="967287" y="356102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b: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4B7FAC-83A5-BD49-9842-A5B1FFB2DA91}"/>
                </a:ext>
              </a:extLst>
            </p:cNvPr>
            <p:cNvSpPr/>
            <p:nvPr/>
          </p:nvSpPr>
          <p:spPr>
            <a:xfrm>
              <a:off x="2122635" y="3633846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7E8467-3F1F-F545-945E-D7727E8CD603}"/>
                </a:ext>
              </a:extLst>
            </p:cNvPr>
            <p:cNvSpPr/>
            <p:nvPr/>
          </p:nvSpPr>
          <p:spPr>
            <a:xfrm>
              <a:off x="1560683" y="3633846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rtl="1"/>
              <a:r>
                <a:rPr 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B59038-A159-5F47-AB6B-DD6F9DCA4860}"/>
                </a:ext>
              </a:extLst>
            </p:cNvPr>
            <p:cNvSpPr/>
            <p:nvPr/>
          </p:nvSpPr>
          <p:spPr>
            <a:xfrm>
              <a:off x="1279707" y="3633846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A592DC-46D7-0140-A3A8-4267732F91E7}"/>
                </a:ext>
              </a:extLst>
            </p:cNvPr>
            <p:cNvSpPr/>
            <p:nvPr/>
          </p:nvSpPr>
          <p:spPr>
            <a:xfrm>
              <a:off x="1841659" y="3633846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862448-4AEA-224A-8749-E48D1D26FC07}"/>
                </a:ext>
              </a:extLst>
            </p:cNvPr>
            <p:cNvSpPr/>
            <p:nvPr/>
          </p:nvSpPr>
          <p:spPr>
            <a:xfrm>
              <a:off x="974907" y="389212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5812EA-E22E-8442-90FE-DBAC7602C6BD}"/>
                </a:ext>
              </a:extLst>
            </p:cNvPr>
            <p:cNvSpPr/>
            <p:nvPr/>
          </p:nvSpPr>
          <p:spPr>
            <a:xfrm>
              <a:off x="2130255" y="3964948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9FC677-6287-0545-8471-4C6FFE71D7E0}"/>
                </a:ext>
              </a:extLst>
            </p:cNvPr>
            <p:cNvSpPr/>
            <p:nvPr/>
          </p:nvSpPr>
          <p:spPr>
            <a:xfrm>
              <a:off x="1568303" y="3964948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rtl="1"/>
              <a:r>
                <a:rPr 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4D87FC-C4F7-2D47-BB12-093C08BDE72A}"/>
                </a:ext>
              </a:extLst>
            </p:cNvPr>
            <p:cNvSpPr/>
            <p:nvPr/>
          </p:nvSpPr>
          <p:spPr>
            <a:xfrm>
              <a:off x="1287327" y="3964948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38BF95-B687-1A4B-8F98-2839231E73C8}"/>
                </a:ext>
              </a:extLst>
            </p:cNvPr>
            <p:cNvSpPr/>
            <p:nvPr/>
          </p:nvSpPr>
          <p:spPr>
            <a:xfrm>
              <a:off x="1849279" y="3964948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pic>
        <p:nvPicPr>
          <p:cNvPr id="38" name="Content Placeholder 5">
            <a:extLst>
              <a:ext uri="{FF2B5EF4-FFF2-40B4-BE49-F238E27FC236}">
                <a16:creationId xmlns:a16="http://schemas.microsoft.com/office/drawing/2014/main" id="{0A9E2BD6-21B3-834D-A8BE-CEF445A4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515" y="1153859"/>
            <a:ext cx="2536036" cy="1423786"/>
          </a:xfrm>
          <a:prstGeom prst="rect">
            <a:avLst/>
          </a:prstGeom>
        </p:spPr>
      </p:pic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DDA825F0-1BCD-8F48-9CC8-304644D910C2}"/>
              </a:ext>
            </a:extLst>
          </p:cNvPr>
          <p:cNvSpPr/>
          <p:nvPr/>
        </p:nvSpPr>
        <p:spPr>
          <a:xfrm>
            <a:off x="6129186" y="3066882"/>
            <a:ext cx="2332971" cy="678808"/>
          </a:xfrm>
          <a:prstGeom prst="wedgeRoundRectCallout">
            <a:avLst>
              <a:gd name="adj1" fmla="val -122298"/>
              <a:gd name="adj2" fmla="val 8255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-bit value (bus) can be treated as a single entity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F92AE3E2-2B8F-6544-9148-C0854F1E17D6}"/>
              </a:ext>
            </a:extLst>
          </p:cNvPr>
          <p:cNvSpPr/>
          <p:nvPr/>
        </p:nvSpPr>
        <p:spPr>
          <a:xfrm>
            <a:off x="6267192" y="3964947"/>
            <a:ext cx="1861586" cy="694591"/>
          </a:xfrm>
          <a:prstGeom prst="wedgeRoundRectCallout">
            <a:avLst>
              <a:gd name="adj1" fmla="val -94620"/>
              <a:gd name="adj2" fmla="val -1789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Creates an internal bus pin 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930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57" y="1304779"/>
            <a:ext cx="975421" cy="1302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3219-A80A-3C45-9B65-C6F12293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8" y="1304779"/>
            <a:ext cx="1292647" cy="1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059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individual bits within buses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4B3AD-528C-AF41-889F-07185E2EF92C}"/>
              </a:ext>
            </a:extLst>
          </p:cNvPr>
          <p:cNvSpPr txBox="1"/>
          <p:nvPr/>
        </p:nvSpPr>
        <p:spPr>
          <a:xfrm>
            <a:off x="838200" y="1008998"/>
            <a:ext cx="2828827" cy="1583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0" rIns="144000" bIns="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Returns 1 if a==1 and b==1,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 * 0 otherwise.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And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a, b;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7290E5-2721-4F4A-83C3-061E20BA86B7}"/>
              </a:ext>
            </a:extLst>
          </p:cNvPr>
          <p:cNvGrpSpPr/>
          <p:nvPr/>
        </p:nvGrpSpPr>
        <p:grpSpPr>
          <a:xfrm>
            <a:off x="891540" y="1662314"/>
            <a:ext cx="5408316" cy="2130325"/>
            <a:chOff x="891540" y="1662314"/>
            <a:chExt cx="5408316" cy="21303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93E3C6-F83F-C146-A657-F147DD85185F}"/>
                </a:ext>
              </a:extLst>
            </p:cNvPr>
            <p:cNvGrpSpPr/>
            <p:nvPr/>
          </p:nvGrpSpPr>
          <p:grpSpPr>
            <a:xfrm>
              <a:off x="891540" y="2600710"/>
              <a:ext cx="1464260" cy="1091316"/>
              <a:chOff x="891540" y="2554414"/>
              <a:chExt cx="1464260" cy="109131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95566DF-F007-A74A-83A8-8BD0B5CD9BE0}"/>
                  </a:ext>
                </a:extLst>
              </p:cNvPr>
              <p:cNvGrpSpPr/>
              <p:nvPr/>
            </p:nvGrpSpPr>
            <p:grpSpPr>
              <a:xfrm>
                <a:off x="891540" y="2554414"/>
                <a:ext cx="1464260" cy="681082"/>
                <a:chOff x="891540" y="2554414"/>
                <a:chExt cx="1464260" cy="68108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40F6121-3CBD-1746-B68C-EC7B2C13735E}"/>
                    </a:ext>
                  </a:extLst>
                </p:cNvPr>
                <p:cNvSpPr/>
                <p:nvPr/>
              </p:nvSpPr>
              <p:spPr>
                <a:xfrm>
                  <a:off x="891540" y="2866164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a: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7A6B398-87EB-A44F-97F7-2CCFBA2DFAF5}"/>
                    </a:ext>
                  </a:extLst>
                </p:cNvPr>
                <p:cNvSpPr txBox="1"/>
                <p:nvPr/>
              </p:nvSpPr>
              <p:spPr>
                <a:xfrm>
                  <a:off x="2031648" y="2554414"/>
                  <a:ext cx="18473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algn="r" defTabSz="914400" rtl="1" eaLnBrk="1" latinLnBrk="0" hangingPunct="1"/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4215251-665A-114E-9370-2700499903B2}"/>
                    </a:ext>
                  </a:extLst>
                </p:cNvPr>
                <p:cNvSpPr/>
                <p:nvPr/>
              </p:nvSpPr>
              <p:spPr>
                <a:xfrm>
                  <a:off x="1729084" y="2613437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DA6CC31-630B-CA43-9E80-848C02FAAD08}"/>
                    </a:ext>
                  </a:extLst>
                </p:cNvPr>
                <p:cNvSpPr/>
                <p:nvPr/>
              </p:nvSpPr>
              <p:spPr>
                <a:xfrm>
                  <a:off x="1988472" y="2604320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677AC83-E462-FF43-895A-DB11614895C1}"/>
                    </a:ext>
                  </a:extLst>
                </p:cNvPr>
                <p:cNvSpPr/>
                <p:nvPr/>
              </p:nvSpPr>
              <p:spPr>
                <a:xfrm>
                  <a:off x="2031648" y="2923745"/>
                  <a:ext cx="280976" cy="2603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4118FA3-6AA5-AF4A-9AAC-17DF35335CD8}"/>
                    </a:ext>
                  </a:extLst>
                </p:cNvPr>
                <p:cNvSpPr txBox="1"/>
                <p:nvPr/>
              </p:nvSpPr>
              <p:spPr>
                <a:xfrm>
                  <a:off x="1469696" y="2554414"/>
                  <a:ext cx="18473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algn="l" defTabSz="914400" rtl="0" eaLnBrk="1" latinLnBrk="0" hangingPunct="1"/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3808ED4-3036-2B4F-B828-186ED9CF5522}"/>
                    </a:ext>
                  </a:extLst>
                </p:cNvPr>
                <p:cNvSpPr/>
                <p:nvPr/>
              </p:nvSpPr>
              <p:spPr>
                <a:xfrm>
                  <a:off x="1167132" y="2613437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FC2F3CC-48BC-5C4C-BE70-9A622ACC2059}"/>
                    </a:ext>
                  </a:extLst>
                </p:cNvPr>
                <p:cNvSpPr/>
                <p:nvPr/>
              </p:nvSpPr>
              <p:spPr>
                <a:xfrm>
                  <a:off x="1426520" y="2604320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3243241-3E08-3C41-9DC0-D1ECEDDC9D60}"/>
                    </a:ext>
                  </a:extLst>
                </p:cNvPr>
                <p:cNvSpPr/>
                <p:nvPr/>
              </p:nvSpPr>
              <p:spPr>
                <a:xfrm>
                  <a:off x="1469696" y="2923745"/>
                  <a:ext cx="280976" cy="2603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BD8C937-CE23-3549-9562-98355BF55D91}"/>
                    </a:ext>
                  </a:extLst>
                </p:cNvPr>
                <p:cNvSpPr/>
                <p:nvPr/>
              </p:nvSpPr>
              <p:spPr>
                <a:xfrm>
                  <a:off x="1188720" y="2923745"/>
                  <a:ext cx="280976" cy="2603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6BC9F8-B304-874C-BEA1-1C7CEE595666}"/>
                    </a:ext>
                  </a:extLst>
                </p:cNvPr>
                <p:cNvSpPr/>
                <p:nvPr/>
              </p:nvSpPr>
              <p:spPr>
                <a:xfrm>
                  <a:off x="1750672" y="2923745"/>
                  <a:ext cx="280976" cy="2603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77892D7-ADAF-F546-8781-F34AA5D69B53}"/>
                  </a:ext>
                </a:extLst>
              </p:cNvPr>
              <p:cNvGrpSpPr/>
              <p:nvPr/>
            </p:nvGrpSpPr>
            <p:grpSpPr>
              <a:xfrm>
                <a:off x="1403840" y="3276398"/>
                <a:ext cx="922514" cy="369332"/>
                <a:chOff x="1403840" y="3276398"/>
                <a:chExt cx="922514" cy="36933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490EC7F-E981-9147-BEEA-A8B9A4DF27EA}"/>
                    </a:ext>
                  </a:extLst>
                </p:cNvPr>
                <p:cNvSpPr/>
                <p:nvPr/>
              </p:nvSpPr>
              <p:spPr>
                <a:xfrm>
                  <a:off x="1403840" y="3276398"/>
                  <a:ext cx="69257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out: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CDC261C-0434-F340-9E2D-80FF69F39F11}"/>
                    </a:ext>
                  </a:extLst>
                </p:cNvPr>
                <p:cNvSpPr/>
                <p:nvPr/>
              </p:nvSpPr>
              <p:spPr>
                <a:xfrm>
                  <a:off x="2045378" y="3363287"/>
                  <a:ext cx="280976" cy="2346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2689258" y="1662314"/>
              <a:ext cx="3610598" cy="2130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52000" tIns="72000" rIns="144000" bIns="0" rtlCol="0" anchor="t" anchorCtr="0">
              <a:normAutofit/>
            </a:bodyPr>
            <a:lstStyle>
              <a:defPPr>
                <a:defRPr lang="en-US"/>
              </a:defPPr>
              <a:lvl1pPr indent="0">
                <a:lnSpc>
                  <a:spcPct val="10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8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200"/>
                </a:spcBef>
              </a:pPr>
              <a:r>
                <a:rPr lang="en-US" sz="1200" dirty="0"/>
                <a:t>/* 4-way And: Ands 4 bits. */ 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CHIP And4Way { 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IN </a:t>
              </a:r>
              <a:r>
                <a:rPr lang="en-US" sz="1200" dirty="0">
                  <a:solidFill>
                    <a:srgbClr val="0432FF"/>
                  </a:solidFill>
                </a:rPr>
                <a:t>a[4]</a:t>
              </a:r>
              <a:r>
                <a:rPr lang="en-US" sz="1200" dirty="0">
                  <a:solidFill>
                    <a:schemeClr val="tx1"/>
                  </a:solidFill>
                </a:rPr>
                <a:t>; 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OUT 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>
                  <a:solidFill>
                    <a:schemeClr val="tx1"/>
                  </a:solidFill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8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individual bits within buses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4B3AD-528C-AF41-889F-07185E2EF92C}"/>
              </a:ext>
            </a:extLst>
          </p:cNvPr>
          <p:cNvSpPr txBox="1"/>
          <p:nvPr/>
        </p:nvSpPr>
        <p:spPr>
          <a:xfrm>
            <a:off x="838200" y="1008998"/>
            <a:ext cx="2828827" cy="1583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0" rIns="144000" bIns="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Returns 1 if a==1 and b==1,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 * 0 otherwise.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And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a, b;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9258" y="1662314"/>
            <a:ext cx="3610598" cy="2130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200"/>
              </a:spcBef>
            </a:pPr>
            <a:r>
              <a:rPr lang="en-US" sz="1200" dirty="0"/>
              <a:t>/* 4-way And: Ands 4 bits. */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And4Way {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IN </a:t>
            </a:r>
            <a:r>
              <a:rPr lang="en-US" sz="1200" dirty="0">
                <a:solidFill>
                  <a:srgbClr val="0432FF"/>
                </a:solidFill>
              </a:rPr>
              <a:t>a[4]</a:t>
            </a:r>
            <a:r>
              <a:rPr lang="en-US" sz="1200" dirty="0">
                <a:solidFill>
                  <a:schemeClr val="tx1"/>
                </a:solidFill>
              </a:rPr>
              <a:t>;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OUT out;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  , b=    , out=      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  , b=    , out=      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  , b=    , out=      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4CFDAE-01C9-5946-9BAB-3D1A14F9AAFB}"/>
              </a:ext>
            </a:extLst>
          </p:cNvPr>
          <p:cNvGrpSpPr/>
          <p:nvPr/>
        </p:nvGrpSpPr>
        <p:grpSpPr>
          <a:xfrm>
            <a:off x="891540" y="2600710"/>
            <a:ext cx="1464260" cy="1091316"/>
            <a:chOff x="891540" y="2554414"/>
            <a:chExt cx="1464260" cy="10913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2970FC-A1F9-8B41-AD76-EACE53264B04}"/>
                </a:ext>
              </a:extLst>
            </p:cNvPr>
            <p:cNvGrpSpPr/>
            <p:nvPr/>
          </p:nvGrpSpPr>
          <p:grpSpPr>
            <a:xfrm>
              <a:off x="891540" y="2554414"/>
              <a:ext cx="1464260" cy="681082"/>
              <a:chOff x="891540" y="2554414"/>
              <a:chExt cx="1464260" cy="68108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BF2F8FA-1CED-994D-B160-2F1554EFE18F}"/>
                  </a:ext>
                </a:extLst>
              </p:cNvPr>
              <p:cNvSpPr/>
              <p:nvPr/>
            </p:nvSpPr>
            <p:spPr>
              <a:xfrm>
                <a:off x="891540" y="286616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2B6584-62E4-EE49-98B1-7B423FFF1002}"/>
                  </a:ext>
                </a:extLst>
              </p:cNvPr>
              <p:cNvSpPr txBox="1"/>
              <p:nvPr/>
            </p:nvSpPr>
            <p:spPr>
              <a:xfrm>
                <a:off x="2031648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0DD5B3-1826-BD45-A0CB-9037488C73DC}"/>
                  </a:ext>
                </a:extLst>
              </p:cNvPr>
              <p:cNvSpPr/>
              <p:nvPr/>
            </p:nvSpPr>
            <p:spPr>
              <a:xfrm>
                <a:off x="1729084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7E7ECE0-1C9E-5D45-90F5-C834272E62CA}"/>
                  </a:ext>
                </a:extLst>
              </p:cNvPr>
              <p:cNvSpPr/>
              <p:nvPr/>
            </p:nvSpPr>
            <p:spPr>
              <a:xfrm>
                <a:off x="1988472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41E5517-C85D-9D4E-98A6-F38F7191ED4B}"/>
                  </a:ext>
                </a:extLst>
              </p:cNvPr>
              <p:cNvSpPr/>
              <p:nvPr/>
            </p:nvSpPr>
            <p:spPr>
              <a:xfrm>
                <a:off x="2031648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B7215DC-AEAD-C949-8C7B-E60F8612BEDD}"/>
                  </a:ext>
                </a:extLst>
              </p:cNvPr>
              <p:cNvSpPr txBox="1"/>
              <p:nvPr/>
            </p:nvSpPr>
            <p:spPr>
              <a:xfrm>
                <a:off x="1469696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86E8F-BAC1-FA42-B933-786D7DFF9C49}"/>
                  </a:ext>
                </a:extLst>
              </p:cNvPr>
              <p:cNvSpPr/>
              <p:nvPr/>
            </p:nvSpPr>
            <p:spPr>
              <a:xfrm>
                <a:off x="1167132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A174271-1A8F-574E-8B2D-BE58131F6A88}"/>
                  </a:ext>
                </a:extLst>
              </p:cNvPr>
              <p:cNvSpPr/>
              <p:nvPr/>
            </p:nvSpPr>
            <p:spPr>
              <a:xfrm>
                <a:off x="1426520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07ED6B6-DACF-9A4E-9577-103F70C2812F}"/>
                  </a:ext>
                </a:extLst>
              </p:cNvPr>
              <p:cNvSpPr/>
              <p:nvPr/>
            </p:nvSpPr>
            <p:spPr>
              <a:xfrm>
                <a:off x="1469696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33B8D3-B162-8A43-9FC7-7CD833156457}"/>
                  </a:ext>
                </a:extLst>
              </p:cNvPr>
              <p:cNvSpPr/>
              <p:nvPr/>
            </p:nvSpPr>
            <p:spPr>
              <a:xfrm>
                <a:off x="1188720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078DEA3-0BF0-4D45-9615-DC388C033998}"/>
                  </a:ext>
                </a:extLst>
              </p:cNvPr>
              <p:cNvSpPr/>
              <p:nvPr/>
            </p:nvSpPr>
            <p:spPr>
              <a:xfrm>
                <a:off x="1750672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705099-ED77-FF40-8487-864992053E7B}"/>
                </a:ext>
              </a:extLst>
            </p:cNvPr>
            <p:cNvGrpSpPr/>
            <p:nvPr/>
          </p:nvGrpSpPr>
          <p:grpSpPr>
            <a:xfrm>
              <a:off x="1403840" y="3276398"/>
              <a:ext cx="922514" cy="369332"/>
              <a:chOff x="1403840" y="3276398"/>
              <a:chExt cx="922514" cy="36933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B95A7B-F11D-0A40-9D2C-2B32AAAB824C}"/>
                  </a:ext>
                </a:extLst>
              </p:cNvPr>
              <p:cNvSpPr/>
              <p:nvPr/>
            </p:nvSpPr>
            <p:spPr>
              <a:xfrm>
                <a:off x="1403840" y="3276398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4CBEE-AB09-2A4B-9A7B-EE2721D4BE1C}"/>
                  </a:ext>
                </a:extLst>
              </p:cNvPr>
              <p:cNvSpPr/>
              <p:nvPr/>
            </p:nvSpPr>
            <p:spPr>
              <a:xfrm>
                <a:off x="2045378" y="3363287"/>
                <a:ext cx="280976" cy="2346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582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391B71F-09C8-C24B-9806-EC55808782CB}"/>
              </a:ext>
            </a:extLst>
          </p:cNvPr>
          <p:cNvSpPr txBox="1"/>
          <p:nvPr/>
        </p:nvSpPr>
        <p:spPr>
          <a:xfrm>
            <a:off x="838200" y="1008998"/>
            <a:ext cx="2828827" cy="1583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0" rIns="144000" bIns="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Returns 1 if a==1 and b==1,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 * 0 otherwise.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And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a, b;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individual bits within buses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9258" y="1662314"/>
            <a:ext cx="3610598" cy="2130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200"/>
              </a:spcBef>
            </a:pPr>
            <a:r>
              <a:rPr lang="en-US" sz="1200" dirty="0"/>
              <a:t>/* 4-way And: Ands 4 bits. */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And4Way {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IN </a:t>
            </a:r>
            <a:r>
              <a:rPr lang="en-US" sz="1200" dirty="0">
                <a:solidFill>
                  <a:srgbClr val="0432FF"/>
                </a:solidFill>
              </a:rPr>
              <a:t>a[4]</a:t>
            </a:r>
            <a:r>
              <a:rPr lang="en-US" sz="1200" dirty="0">
                <a:solidFill>
                  <a:schemeClr val="tx1"/>
                </a:solidFill>
              </a:rPr>
              <a:t>;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rgbClr val="0432FF"/>
                </a:solidFill>
              </a:rPr>
              <a:t>a[0]</a:t>
            </a:r>
            <a:r>
              <a:rPr lang="en-US" sz="1200" dirty="0">
                <a:solidFill>
                  <a:schemeClr val="tx1"/>
                </a:solidFill>
              </a:rPr>
              <a:t>,   b=</a:t>
            </a:r>
            <a:r>
              <a:rPr lang="en-US" sz="1200" dirty="0">
                <a:solidFill>
                  <a:srgbClr val="0432FF"/>
                </a:solidFill>
              </a:rPr>
              <a:t>a[1]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and01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and01</a:t>
            </a:r>
            <a:r>
              <a:rPr lang="en-US" sz="1200" dirty="0">
                <a:solidFill>
                  <a:schemeClr val="tx1"/>
                </a:solidFill>
              </a:rPr>
              <a:t>,  b=</a:t>
            </a:r>
            <a:r>
              <a:rPr lang="en-US" sz="1200" dirty="0">
                <a:solidFill>
                  <a:srgbClr val="0432FF"/>
                </a:solidFill>
              </a:rPr>
              <a:t>a[2]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and012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and012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a[3]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6A09EFD2-AE2C-1640-8844-DB0C6CED8555}"/>
              </a:ext>
            </a:extLst>
          </p:cNvPr>
          <p:cNvSpPr/>
          <p:nvPr/>
        </p:nvSpPr>
        <p:spPr>
          <a:xfrm>
            <a:off x="5400015" y="1947573"/>
            <a:ext cx="1838428" cy="678808"/>
          </a:xfrm>
          <a:prstGeom prst="wedgeRoundRectCallout">
            <a:avLst>
              <a:gd name="adj1" fmla="val -86303"/>
              <a:gd name="adj2" fmla="val 7705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Input bus pins can be subscripted.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D197B2-C8B5-B142-97EE-4194F53ACA2D}"/>
              </a:ext>
            </a:extLst>
          </p:cNvPr>
          <p:cNvGrpSpPr/>
          <p:nvPr/>
        </p:nvGrpSpPr>
        <p:grpSpPr>
          <a:xfrm>
            <a:off x="891540" y="2600710"/>
            <a:ext cx="1464260" cy="1091316"/>
            <a:chOff x="891540" y="2554414"/>
            <a:chExt cx="1464260" cy="10913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A1DCC5-3BBF-B248-A5AA-99EB25BA26CD}"/>
                </a:ext>
              </a:extLst>
            </p:cNvPr>
            <p:cNvGrpSpPr/>
            <p:nvPr/>
          </p:nvGrpSpPr>
          <p:grpSpPr>
            <a:xfrm>
              <a:off x="891540" y="2554414"/>
              <a:ext cx="1464260" cy="681082"/>
              <a:chOff x="891540" y="2554414"/>
              <a:chExt cx="1464260" cy="6810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85F38CB-9755-044F-B798-C03B094AAC4A}"/>
                  </a:ext>
                </a:extLst>
              </p:cNvPr>
              <p:cNvSpPr/>
              <p:nvPr/>
            </p:nvSpPr>
            <p:spPr>
              <a:xfrm>
                <a:off x="891540" y="286616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7F3F6F-3060-0C4F-B572-FDA058098613}"/>
                  </a:ext>
                </a:extLst>
              </p:cNvPr>
              <p:cNvSpPr txBox="1"/>
              <p:nvPr/>
            </p:nvSpPr>
            <p:spPr>
              <a:xfrm>
                <a:off x="2031648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83F022-C3A1-424D-8C23-7DA522B65949}"/>
                  </a:ext>
                </a:extLst>
              </p:cNvPr>
              <p:cNvSpPr/>
              <p:nvPr/>
            </p:nvSpPr>
            <p:spPr>
              <a:xfrm>
                <a:off x="1729084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FDEFC7-FC99-9A41-BC0B-9CA8145F84FB}"/>
                  </a:ext>
                </a:extLst>
              </p:cNvPr>
              <p:cNvSpPr/>
              <p:nvPr/>
            </p:nvSpPr>
            <p:spPr>
              <a:xfrm>
                <a:off x="1988472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230248-3BC0-DF4B-8A58-01547F12A592}"/>
                  </a:ext>
                </a:extLst>
              </p:cNvPr>
              <p:cNvSpPr/>
              <p:nvPr/>
            </p:nvSpPr>
            <p:spPr>
              <a:xfrm>
                <a:off x="2031648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7A3CDA-5E78-A245-94D0-081C089B9398}"/>
                  </a:ext>
                </a:extLst>
              </p:cNvPr>
              <p:cNvSpPr txBox="1"/>
              <p:nvPr/>
            </p:nvSpPr>
            <p:spPr>
              <a:xfrm>
                <a:off x="1469696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CC8E91-8A1E-2A40-B126-0B8631DB987A}"/>
                  </a:ext>
                </a:extLst>
              </p:cNvPr>
              <p:cNvSpPr/>
              <p:nvPr/>
            </p:nvSpPr>
            <p:spPr>
              <a:xfrm>
                <a:off x="1167132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0F7928-6815-EE4E-9840-D5E1C3A3BCF4}"/>
                  </a:ext>
                </a:extLst>
              </p:cNvPr>
              <p:cNvSpPr/>
              <p:nvPr/>
            </p:nvSpPr>
            <p:spPr>
              <a:xfrm>
                <a:off x="1426520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540A59E-11C8-8242-A976-7E396FB2DFF1}"/>
                  </a:ext>
                </a:extLst>
              </p:cNvPr>
              <p:cNvSpPr/>
              <p:nvPr/>
            </p:nvSpPr>
            <p:spPr>
              <a:xfrm>
                <a:off x="1469696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B86F606-B55B-4B4F-BEB6-F98457011AA8}"/>
                  </a:ext>
                </a:extLst>
              </p:cNvPr>
              <p:cNvSpPr/>
              <p:nvPr/>
            </p:nvSpPr>
            <p:spPr>
              <a:xfrm>
                <a:off x="1188720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DA69C9D-3266-A747-875E-9ACA4D54B8E5}"/>
                  </a:ext>
                </a:extLst>
              </p:cNvPr>
              <p:cNvSpPr/>
              <p:nvPr/>
            </p:nvSpPr>
            <p:spPr>
              <a:xfrm>
                <a:off x="1750672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E43C95-DA54-F24E-A8B2-3578D545CDE5}"/>
                </a:ext>
              </a:extLst>
            </p:cNvPr>
            <p:cNvGrpSpPr/>
            <p:nvPr/>
          </p:nvGrpSpPr>
          <p:grpSpPr>
            <a:xfrm>
              <a:off x="1403840" y="3276398"/>
              <a:ext cx="922514" cy="369332"/>
              <a:chOff x="1403840" y="3276398"/>
              <a:chExt cx="922514" cy="3693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8E7295-9FF4-174E-BBBD-4EB54E4CF91C}"/>
                  </a:ext>
                </a:extLst>
              </p:cNvPr>
              <p:cNvSpPr/>
              <p:nvPr/>
            </p:nvSpPr>
            <p:spPr>
              <a:xfrm>
                <a:off x="1403840" y="3276398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4907B54-664E-574C-A7A3-332B11A99677}"/>
                  </a:ext>
                </a:extLst>
              </p:cNvPr>
              <p:cNvSpPr/>
              <p:nvPr/>
            </p:nvSpPr>
            <p:spPr>
              <a:xfrm>
                <a:off x="2045378" y="3363287"/>
                <a:ext cx="280976" cy="2346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42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E5447E7-4895-134A-B368-CD772B56ECDF}"/>
              </a:ext>
            </a:extLst>
          </p:cNvPr>
          <p:cNvSpPr txBox="1"/>
          <p:nvPr/>
        </p:nvSpPr>
        <p:spPr>
          <a:xfrm>
            <a:off x="838200" y="1008998"/>
            <a:ext cx="2828827" cy="1583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0" rIns="144000" bIns="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Returns 1 if a==1 and b==1,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 * 0 otherwise.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And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a, b;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individual bits within buses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9258" y="1662314"/>
            <a:ext cx="3610598" cy="2130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200"/>
              </a:spcBef>
            </a:pPr>
            <a:r>
              <a:rPr lang="en-US" sz="1200" dirty="0"/>
              <a:t>/* 4-way And: Ands 4 bits. */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And4Way {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IN a[4];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OUT out;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And(a=a[0],   b=a[1], out=and01);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And(a=and01,  b=a[2], out=and012);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And(a=and012, b=a[3], out=out);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F9DE14-9211-5A42-BD78-DCA699EE567D}"/>
              </a:ext>
            </a:extLst>
          </p:cNvPr>
          <p:cNvSpPr/>
          <p:nvPr/>
        </p:nvSpPr>
        <p:spPr>
          <a:xfrm>
            <a:off x="5400015" y="1947573"/>
            <a:ext cx="1838428" cy="678808"/>
          </a:xfrm>
          <a:prstGeom prst="wedgeRoundRectCallout">
            <a:avLst>
              <a:gd name="adj1" fmla="val -86303"/>
              <a:gd name="adj2" fmla="val 7705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Input bus pins can be subscripted.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9A7FCD-3875-E644-94FC-CCD9D40557E1}"/>
              </a:ext>
            </a:extLst>
          </p:cNvPr>
          <p:cNvGrpSpPr/>
          <p:nvPr/>
        </p:nvGrpSpPr>
        <p:grpSpPr>
          <a:xfrm>
            <a:off x="891540" y="2600710"/>
            <a:ext cx="1464260" cy="1091316"/>
            <a:chOff x="891540" y="2554414"/>
            <a:chExt cx="1464260" cy="10913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851AAC-DA48-C24B-A9F2-BE9F6864C91A}"/>
                </a:ext>
              </a:extLst>
            </p:cNvPr>
            <p:cNvGrpSpPr/>
            <p:nvPr/>
          </p:nvGrpSpPr>
          <p:grpSpPr>
            <a:xfrm>
              <a:off x="891540" y="2554414"/>
              <a:ext cx="1464260" cy="681082"/>
              <a:chOff x="891540" y="2554414"/>
              <a:chExt cx="1464260" cy="68108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7F2828-FED4-DD41-A8E1-DBE717A5B5A4}"/>
                  </a:ext>
                </a:extLst>
              </p:cNvPr>
              <p:cNvSpPr/>
              <p:nvPr/>
            </p:nvSpPr>
            <p:spPr>
              <a:xfrm>
                <a:off x="891540" y="286616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19486D-84E2-9A4A-8378-86C7128D0284}"/>
                  </a:ext>
                </a:extLst>
              </p:cNvPr>
              <p:cNvSpPr txBox="1"/>
              <p:nvPr/>
            </p:nvSpPr>
            <p:spPr>
              <a:xfrm>
                <a:off x="2031648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24E6754-A1B2-9B4E-85D3-9D575388A4AD}"/>
                  </a:ext>
                </a:extLst>
              </p:cNvPr>
              <p:cNvSpPr/>
              <p:nvPr/>
            </p:nvSpPr>
            <p:spPr>
              <a:xfrm>
                <a:off x="1729084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A9B0D2-F369-1D4F-9616-CB7ECD9177EE}"/>
                  </a:ext>
                </a:extLst>
              </p:cNvPr>
              <p:cNvSpPr/>
              <p:nvPr/>
            </p:nvSpPr>
            <p:spPr>
              <a:xfrm>
                <a:off x="1988472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3CB344-3AE7-9B4A-8AFA-2F0EC66D4F73}"/>
                  </a:ext>
                </a:extLst>
              </p:cNvPr>
              <p:cNvSpPr/>
              <p:nvPr/>
            </p:nvSpPr>
            <p:spPr>
              <a:xfrm>
                <a:off x="2031648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AE5F85-7A30-A646-9540-A64B9D77E695}"/>
                  </a:ext>
                </a:extLst>
              </p:cNvPr>
              <p:cNvSpPr txBox="1"/>
              <p:nvPr/>
            </p:nvSpPr>
            <p:spPr>
              <a:xfrm>
                <a:off x="1469696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9598DD8-A5AE-4F4A-90F2-6CDFE510BCBF}"/>
                  </a:ext>
                </a:extLst>
              </p:cNvPr>
              <p:cNvSpPr/>
              <p:nvPr/>
            </p:nvSpPr>
            <p:spPr>
              <a:xfrm>
                <a:off x="1167132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D84508-E713-5848-A423-703EED381739}"/>
                  </a:ext>
                </a:extLst>
              </p:cNvPr>
              <p:cNvSpPr/>
              <p:nvPr/>
            </p:nvSpPr>
            <p:spPr>
              <a:xfrm>
                <a:off x="1426520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106808-FD32-0B4F-B1D8-3181C880A0D2}"/>
                  </a:ext>
                </a:extLst>
              </p:cNvPr>
              <p:cNvSpPr/>
              <p:nvPr/>
            </p:nvSpPr>
            <p:spPr>
              <a:xfrm>
                <a:off x="1469696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150961-455F-3541-9CF5-4CE9AD421F13}"/>
                  </a:ext>
                </a:extLst>
              </p:cNvPr>
              <p:cNvSpPr/>
              <p:nvPr/>
            </p:nvSpPr>
            <p:spPr>
              <a:xfrm>
                <a:off x="1188720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C7EA44B-DA8A-5D4B-9173-0C0897F16BB1}"/>
                  </a:ext>
                </a:extLst>
              </p:cNvPr>
              <p:cNvSpPr/>
              <p:nvPr/>
            </p:nvSpPr>
            <p:spPr>
              <a:xfrm>
                <a:off x="1750672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56C23C-3165-3D45-BD10-59ADF31A3168}"/>
                </a:ext>
              </a:extLst>
            </p:cNvPr>
            <p:cNvGrpSpPr/>
            <p:nvPr/>
          </p:nvGrpSpPr>
          <p:grpSpPr>
            <a:xfrm>
              <a:off x="1403840" y="3276398"/>
              <a:ext cx="922514" cy="369332"/>
              <a:chOff x="1403840" y="3276398"/>
              <a:chExt cx="922514" cy="36933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BE2E2B-557C-3040-A519-DAB0B909B987}"/>
                  </a:ext>
                </a:extLst>
              </p:cNvPr>
              <p:cNvSpPr/>
              <p:nvPr/>
            </p:nvSpPr>
            <p:spPr>
              <a:xfrm>
                <a:off x="1403840" y="3276398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01FF35B-BAC9-2346-B9F9-7FC8B83956AC}"/>
                  </a:ext>
                </a:extLst>
              </p:cNvPr>
              <p:cNvSpPr/>
              <p:nvPr/>
            </p:nvSpPr>
            <p:spPr>
              <a:xfrm>
                <a:off x="2045378" y="3363287"/>
                <a:ext cx="280976" cy="2346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9FF51-9F7D-F049-9753-B00D10F44FF1}"/>
              </a:ext>
            </a:extLst>
          </p:cNvPr>
          <p:cNvGrpSpPr/>
          <p:nvPr/>
        </p:nvGrpSpPr>
        <p:grpSpPr>
          <a:xfrm>
            <a:off x="551056" y="3900691"/>
            <a:ext cx="5779108" cy="2418896"/>
            <a:chOff x="551056" y="3900691"/>
            <a:chExt cx="5779108" cy="24188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5DFDFC-71D6-914C-A470-5714BEEACFAB}"/>
                </a:ext>
              </a:extLst>
            </p:cNvPr>
            <p:cNvSpPr txBox="1"/>
            <p:nvPr/>
          </p:nvSpPr>
          <p:spPr>
            <a:xfrm>
              <a:off x="2689258" y="3900691"/>
              <a:ext cx="3640906" cy="2418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52000" tIns="72000" rIns="144000" bIns="0" rtlCol="0" anchor="t" anchorCtr="0">
              <a:normAutofit/>
            </a:bodyPr>
            <a:lstStyle>
              <a:defPPr>
                <a:defRPr lang="en-US"/>
              </a:defPPr>
              <a:lvl1pPr indent="0">
                <a:lnSpc>
                  <a:spcPct val="10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8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300"/>
                </a:spcBef>
              </a:pPr>
              <a:r>
                <a:rPr lang="en-US" sz="1200" dirty="0"/>
                <a:t>/* Bit-wise And of two 4-bit inputs */ 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CHIP And4 { 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IN </a:t>
              </a:r>
              <a:r>
                <a:rPr lang="en-US" sz="1200" dirty="0">
                  <a:solidFill>
                    <a:srgbClr val="0432FF"/>
                  </a:solidFill>
                </a:rPr>
                <a:t>a[4]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b[4]</a:t>
              </a:r>
              <a:r>
                <a:rPr lang="en-US" sz="1200" dirty="0">
                  <a:solidFill>
                    <a:schemeClr val="tx1"/>
                  </a:solidFill>
                </a:rPr>
                <a:t>; 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OUT </a:t>
              </a:r>
              <a:r>
                <a:rPr lang="en-US" sz="1200" dirty="0">
                  <a:solidFill>
                    <a:srgbClr val="0432FF"/>
                  </a:solidFill>
                </a:rPr>
                <a:t>out[4]</a:t>
              </a:r>
              <a:r>
                <a:rPr lang="en-US" sz="1200" dirty="0">
                  <a:solidFill>
                    <a:schemeClr val="tx1"/>
                  </a:solidFill>
                </a:rPr>
                <a:t>;   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E65172E-E177-514A-9191-F9E6260D852C}"/>
                </a:ext>
              </a:extLst>
            </p:cNvPr>
            <p:cNvGrpSpPr/>
            <p:nvPr/>
          </p:nvGrpSpPr>
          <p:grpSpPr>
            <a:xfrm>
              <a:off x="551056" y="3900691"/>
              <a:ext cx="1804744" cy="1606923"/>
              <a:chOff x="551056" y="3900691"/>
              <a:chExt cx="1804744" cy="160692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FA5B223-A9FF-1344-958A-BC7A268C5D32}"/>
                  </a:ext>
                </a:extLst>
              </p:cNvPr>
              <p:cNvGrpSpPr/>
              <p:nvPr/>
            </p:nvGrpSpPr>
            <p:grpSpPr>
              <a:xfrm>
                <a:off x="876300" y="3900691"/>
                <a:ext cx="1479500" cy="1139348"/>
                <a:chOff x="876300" y="3900691"/>
                <a:chExt cx="1479500" cy="1139348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0F7933A-8D80-E147-A47B-8AD4A1B1D827}"/>
                    </a:ext>
                  </a:extLst>
                </p:cNvPr>
                <p:cNvSpPr/>
                <p:nvPr/>
              </p:nvSpPr>
              <p:spPr>
                <a:xfrm>
                  <a:off x="883920" y="420482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a: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7BE864C-31C1-4B4F-9F64-905A59A52B4E}"/>
                    </a:ext>
                  </a:extLst>
                </p:cNvPr>
                <p:cNvSpPr txBox="1"/>
                <p:nvPr/>
              </p:nvSpPr>
              <p:spPr>
                <a:xfrm>
                  <a:off x="2031648" y="3900691"/>
                  <a:ext cx="18473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algn="r" defTabSz="914400" rtl="1" eaLnBrk="1" latinLnBrk="0" hangingPunct="1"/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9FC30F7-E5D8-684C-B9E1-59F381D74BCF}"/>
                    </a:ext>
                  </a:extLst>
                </p:cNvPr>
                <p:cNvSpPr/>
                <p:nvPr/>
              </p:nvSpPr>
              <p:spPr>
                <a:xfrm>
                  <a:off x="1729084" y="3959714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45D4190-A90D-0046-8284-2C5BB0AC1883}"/>
                    </a:ext>
                  </a:extLst>
                </p:cNvPr>
                <p:cNvSpPr/>
                <p:nvPr/>
              </p:nvSpPr>
              <p:spPr>
                <a:xfrm>
                  <a:off x="1988472" y="3950597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FF7E07B-D862-CD42-AC00-4B7005385E62}"/>
                    </a:ext>
                  </a:extLst>
                </p:cNvPr>
                <p:cNvSpPr/>
                <p:nvPr/>
              </p:nvSpPr>
              <p:spPr>
                <a:xfrm>
                  <a:off x="2031648" y="4270023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6E5C52B-13E7-194A-8A63-52BF8733224C}"/>
                    </a:ext>
                  </a:extLst>
                </p:cNvPr>
                <p:cNvSpPr txBox="1"/>
                <p:nvPr/>
              </p:nvSpPr>
              <p:spPr>
                <a:xfrm>
                  <a:off x="1469696" y="3900691"/>
                  <a:ext cx="18473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algn="l" defTabSz="914400" rtl="0" eaLnBrk="1" latinLnBrk="0" hangingPunct="1"/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0DE269F-155D-9546-8C52-9B1FA776A3DF}"/>
                    </a:ext>
                  </a:extLst>
                </p:cNvPr>
                <p:cNvSpPr/>
                <p:nvPr/>
              </p:nvSpPr>
              <p:spPr>
                <a:xfrm>
                  <a:off x="1167132" y="3959714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073EBAE-5CF7-7D4E-B067-E11F2155F3A2}"/>
                    </a:ext>
                  </a:extLst>
                </p:cNvPr>
                <p:cNvSpPr/>
                <p:nvPr/>
              </p:nvSpPr>
              <p:spPr>
                <a:xfrm>
                  <a:off x="1426520" y="3950597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02CB2AA-4291-E440-99F6-37494FFACDA4}"/>
                    </a:ext>
                  </a:extLst>
                </p:cNvPr>
                <p:cNvSpPr/>
                <p:nvPr/>
              </p:nvSpPr>
              <p:spPr>
                <a:xfrm>
                  <a:off x="1469696" y="4270023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236FC98F-8691-F34A-8FD3-9B3EABDB8196}"/>
                    </a:ext>
                  </a:extLst>
                </p:cNvPr>
                <p:cNvSpPr/>
                <p:nvPr/>
              </p:nvSpPr>
              <p:spPr>
                <a:xfrm>
                  <a:off x="1188720" y="4270023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87F70C7-7610-444F-822C-091AC4D24D1A}"/>
                    </a:ext>
                  </a:extLst>
                </p:cNvPr>
                <p:cNvSpPr/>
                <p:nvPr/>
              </p:nvSpPr>
              <p:spPr>
                <a:xfrm>
                  <a:off x="1750672" y="4270023"/>
                  <a:ext cx="280976" cy="260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6DABACA1-B288-1944-AC2C-DD6E6F936134}"/>
                    </a:ext>
                  </a:extLst>
                </p:cNvPr>
                <p:cNvSpPr/>
                <p:nvPr/>
              </p:nvSpPr>
              <p:spPr>
                <a:xfrm>
                  <a:off x="876300" y="4670707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b: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959305E-B1C5-5242-82A0-46C0F5252ADD}"/>
                    </a:ext>
                  </a:extLst>
                </p:cNvPr>
                <p:cNvSpPr/>
                <p:nvPr/>
              </p:nvSpPr>
              <p:spPr>
                <a:xfrm>
                  <a:off x="2031648" y="4743529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5D56A0E-4A1A-804C-9CFF-8B42B1A27784}"/>
                    </a:ext>
                  </a:extLst>
                </p:cNvPr>
                <p:cNvSpPr/>
                <p:nvPr/>
              </p:nvSpPr>
              <p:spPr>
                <a:xfrm>
                  <a:off x="1469696" y="4743529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807095E-2FB9-6242-A84D-A3BE2CF335D1}"/>
                    </a:ext>
                  </a:extLst>
                </p:cNvPr>
                <p:cNvSpPr/>
                <p:nvPr/>
              </p:nvSpPr>
              <p:spPr>
                <a:xfrm>
                  <a:off x="1188720" y="4743529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CD6C65B-42F8-A642-88A6-4FC7588BF747}"/>
                    </a:ext>
                  </a:extLst>
                </p:cNvPr>
                <p:cNvSpPr/>
                <p:nvPr/>
              </p:nvSpPr>
              <p:spPr>
                <a:xfrm>
                  <a:off x="1750672" y="4743529"/>
                  <a:ext cx="280976" cy="2510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6EBB3A7-B266-5645-BEE6-3917A4DDDC0F}"/>
                  </a:ext>
                </a:extLst>
              </p:cNvPr>
              <p:cNvGrpSpPr/>
              <p:nvPr/>
            </p:nvGrpSpPr>
            <p:grpSpPr>
              <a:xfrm>
                <a:off x="551056" y="5138282"/>
                <a:ext cx="1761568" cy="369332"/>
                <a:chOff x="551056" y="5138282"/>
                <a:chExt cx="1761568" cy="36933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47C3A2D-7C6E-1F44-9DF5-643B62CE75FA}"/>
                    </a:ext>
                  </a:extLst>
                </p:cNvPr>
                <p:cNvSpPr/>
                <p:nvPr/>
              </p:nvSpPr>
              <p:spPr>
                <a:xfrm>
                  <a:off x="551056" y="5138282"/>
                  <a:ext cx="69257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algn="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out: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3A71CB6-0687-4049-8512-91198E837308}"/>
                    </a:ext>
                  </a:extLst>
                </p:cNvPr>
                <p:cNvSpPr/>
                <p:nvPr/>
              </p:nvSpPr>
              <p:spPr>
                <a:xfrm>
                  <a:off x="2031648" y="5195863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6A7BADB-A89F-3048-9F80-0451D4B4B181}"/>
                    </a:ext>
                  </a:extLst>
                </p:cNvPr>
                <p:cNvSpPr/>
                <p:nvPr/>
              </p:nvSpPr>
              <p:spPr>
                <a:xfrm>
                  <a:off x="1469696" y="5195863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836451E-B820-5C46-970E-24958C3683D4}"/>
                    </a:ext>
                  </a:extLst>
                </p:cNvPr>
                <p:cNvSpPr/>
                <p:nvPr/>
              </p:nvSpPr>
              <p:spPr>
                <a:xfrm>
                  <a:off x="1188720" y="5195863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0A2D3E0-FFA1-D44F-ADC7-73CA8C93189E}"/>
                    </a:ext>
                  </a:extLst>
                </p:cNvPr>
                <p:cNvSpPr/>
                <p:nvPr/>
              </p:nvSpPr>
              <p:spPr>
                <a:xfrm>
                  <a:off x="1750672" y="5195863"/>
                  <a:ext cx="280976" cy="2676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r>
                    <a:rPr lang="en-US" sz="12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7292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E5447E7-4895-134A-B368-CD772B56ECDF}"/>
              </a:ext>
            </a:extLst>
          </p:cNvPr>
          <p:cNvSpPr txBox="1"/>
          <p:nvPr/>
        </p:nvSpPr>
        <p:spPr>
          <a:xfrm>
            <a:off x="838200" y="1008998"/>
            <a:ext cx="2828827" cy="1583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0" rIns="144000" bIns="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Returns 1 if a==1 and b==1,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 * 0 otherwise.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And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a, b;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individual bits within buses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DFDFC-71D6-914C-A470-5714BEEACFAB}"/>
              </a:ext>
            </a:extLst>
          </p:cNvPr>
          <p:cNvSpPr txBox="1"/>
          <p:nvPr/>
        </p:nvSpPr>
        <p:spPr>
          <a:xfrm>
            <a:off x="2689258" y="3900691"/>
            <a:ext cx="3640906" cy="24188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300"/>
              </a:spcBef>
            </a:pPr>
            <a:r>
              <a:rPr lang="en-US" sz="1200" dirty="0"/>
              <a:t>/* Bit-wise And of two 4-bit inputs */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 {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IN </a:t>
            </a:r>
            <a:r>
              <a:rPr lang="en-US" sz="1200" dirty="0">
                <a:solidFill>
                  <a:srgbClr val="0432FF"/>
                </a:solidFill>
              </a:rPr>
              <a:t>a[4]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b[4]</a:t>
            </a:r>
            <a:r>
              <a:rPr lang="en-US" sz="1200" dirty="0">
                <a:solidFill>
                  <a:schemeClr val="tx1"/>
                </a:solidFill>
              </a:rPr>
              <a:t>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OUT </a:t>
            </a:r>
            <a:r>
              <a:rPr lang="en-US" sz="1200" dirty="0">
                <a:solidFill>
                  <a:srgbClr val="0432FF"/>
                </a:solidFill>
              </a:rPr>
              <a:t>out[4]</a:t>
            </a:r>
            <a:r>
              <a:rPr lang="en-US" sz="1200" dirty="0">
                <a:solidFill>
                  <a:schemeClr val="tx1"/>
                </a:solidFill>
              </a:rPr>
              <a:t>;  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, b=    , out=      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, b=    , out=      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, b=    , out=.     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    , b=    , out=      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970A7B-3DDA-734D-8935-9872E04C38C2}"/>
              </a:ext>
            </a:extLst>
          </p:cNvPr>
          <p:cNvGrpSpPr/>
          <p:nvPr/>
        </p:nvGrpSpPr>
        <p:grpSpPr>
          <a:xfrm>
            <a:off x="551056" y="3900691"/>
            <a:ext cx="1804744" cy="1606923"/>
            <a:chOff x="551056" y="3900691"/>
            <a:chExt cx="1804744" cy="16069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2C8CE5-7FBD-BF4F-83D6-646C2FC0D1B6}"/>
                </a:ext>
              </a:extLst>
            </p:cNvPr>
            <p:cNvGrpSpPr/>
            <p:nvPr/>
          </p:nvGrpSpPr>
          <p:grpSpPr>
            <a:xfrm>
              <a:off x="876300" y="3900691"/>
              <a:ext cx="1479500" cy="1139348"/>
              <a:chOff x="876300" y="3900691"/>
              <a:chExt cx="1479500" cy="113934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56EC25E-8A3D-944D-AAA5-4E4EB62B2F60}"/>
                  </a:ext>
                </a:extLst>
              </p:cNvPr>
              <p:cNvSpPr/>
              <p:nvPr/>
            </p:nvSpPr>
            <p:spPr>
              <a:xfrm>
                <a:off x="883920" y="420482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56DB325-F688-A141-99F5-2CB7D1B33476}"/>
                  </a:ext>
                </a:extLst>
              </p:cNvPr>
              <p:cNvSpPr txBox="1"/>
              <p:nvPr/>
            </p:nvSpPr>
            <p:spPr>
              <a:xfrm>
                <a:off x="2031648" y="3900691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1A1F1A-AC9E-5F4C-85C0-6A569979DCFC}"/>
                  </a:ext>
                </a:extLst>
              </p:cNvPr>
              <p:cNvSpPr/>
              <p:nvPr/>
            </p:nvSpPr>
            <p:spPr>
              <a:xfrm>
                <a:off x="1729084" y="395971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A4BAC5-AFCF-ED48-BE20-A6014086035A}"/>
                  </a:ext>
                </a:extLst>
              </p:cNvPr>
              <p:cNvSpPr/>
              <p:nvPr/>
            </p:nvSpPr>
            <p:spPr>
              <a:xfrm>
                <a:off x="1988472" y="395059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20DCAA-8086-AA47-AAA8-8ED2D508DC00}"/>
                  </a:ext>
                </a:extLst>
              </p:cNvPr>
              <p:cNvSpPr/>
              <p:nvPr/>
            </p:nvSpPr>
            <p:spPr>
              <a:xfrm>
                <a:off x="2031648" y="4270023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58F33E9-811C-BB41-8677-BCB06E215A82}"/>
                  </a:ext>
                </a:extLst>
              </p:cNvPr>
              <p:cNvSpPr txBox="1"/>
              <p:nvPr/>
            </p:nvSpPr>
            <p:spPr>
              <a:xfrm>
                <a:off x="1469696" y="3900691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2C14239-17E6-FF45-8206-AB65F799EB04}"/>
                  </a:ext>
                </a:extLst>
              </p:cNvPr>
              <p:cNvSpPr/>
              <p:nvPr/>
            </p:nvSpPr>
            <p:spPr>
              <a:xfrm>
                <a:off x="1167132" y="395971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F86B6F8-6555-3C4C-A08C-1BFB3EBEC7AB}"/>
                  </a:ext>
                </a:extLst>
              </p:cNvPr>
              <p:cNvSpPr/>
              <p:nvPr/>
            </p:nvSpPr>
            <p:spPr>
              <a:xfrm>
                <a:off x="1426520" y="395059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5517009-6351-E248-88EC-B981DF0730EA}"/>
                  </a:ext>
                </a:extLst>
              </p:cNvPr>
              <p:cNvSpPr/>
              <p:nvPr/>
            </p:nvSpPr>
            <p:spPr>
              <a:xfrm>
                <a:off x="1469696" y="4270023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4B84E0C-3A41-2D42-97C1-1DE5234D7D81}"/>
                  </a:ext>
                </a:extLst>
              </p:cNvPr>
              <p:cNvSpPr/>
              <p:nvPr/>
            </p:nvSpPr>
            <p:spPr>
              <a:xfrm>
                <a:off x="1188720" y="4270023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C2DA846-4F95-8048-B156-306960536CF1}"/>
                  </a:ext>
                </a:extLst>
              </p:cNvPr>
              <p:cNvSpPr/>
              <p:nvPr/>
            </p:nvSpPr>
            <p:spPr>
              <a:xfrm>
                <a:off x="1750672" y="4270023"/>
                <a:ext cx="280976" cy="260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5559C21-D42D-4A41-9902-18E3E83B8897}"/>
                  </a:ext>
                </a:extLst>
              </p:cNvPr>
              <p:cNvSpPr/>
              <p:nvPr/>
            </p:nvSpPr>
            <p:spPr>
              <a:xfrm>
                <a:off x="876300" y="467070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b: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4681C2F-0BEC-EA46-98EC-C1645EEA1AB8}"/>
                  </a:ext>
                </a:extLst>
              </p:cNvPr>
              <p:cNvSpPr/>
              <p:nvPr/>
            </p:nvSpPr>
            <p:spPr>
              <a:xfrm>
                <a:off x="2031648" y="4743529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49CCFC1-6D40-5E48-9906-01C9A59BB5DC}"/>
                  </a:ext>
                </a:extLst>
              </p:cNvPr>
              <p:cNvSpPr/>
              <p:nvPr/>
            </p:nvSpPr>
            <p:spPr>
              <a:xfrm>
                <a:off x="1469696" y="4743529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0618545-83C9-5D42-85A0-2768DFB26B0D}"/>
                  </a:ext>
                </a:extLst>
              </p:cNvPr>
              <p:cNvSpPr/>
              <p:nvPr/>
            </p:nvSpPr>
            <p:spPr>
              <a:xfrm>
                <a:off x="1188720" y="4743529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6F898BD-03D9-CA45-BE1E-8C883FF48EA3}"/>
                  </a:ext>
                </a:extLst>
              </p:cNvPr>
              <p:cNvSpPr/>
              <p:nvPr/>
            </p:nvSpPr>
            <p:spPr>
              <a:xfrm>
                <a:off x="1750672" y="4743529"/>
                <a:ext cx="280976" cy="251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F36F8B-43B4-564C-8E99-48E2E426FF6E}"/>
                </a:ext>
              </a:extLst>
            </p:cNvPr>
            <p:cNvGrpSpPr/>
            <p:nvPr/>
          </p:nvGrpSpPr>
          <p:grpSpPr>
            <a:xfrm>
              <a:off x="551056" y="5138282"/>
              <a:ext cx="1761568" cy="369332"/>
              <a:chOff x="551056" y="5138282"/>
              <a:chExt cx="1761568" cy="36933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EBE6084-716F-5A46-81DC-7F6D2E26AC06}"/>
                  </a:ext>
                </a:extLst>
              </p:cNvPr>
              <p:cNvSpPr/>
              <p:nvPr/>
            </p:nvSpPr>
            <p:spPr>
              <a:xfrm>
                <a:off x="551056" y="5138282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96BDDCE-BE9B-FF44-9BA9-43ECADD7C19C}"/>
                  </a:ext>
                </a:extLst>
              </p:cNvPr>
              <p:cNvSpPr/>
              <p:nvPr/>
            </p:nvSpPr>
            <p:spPr>
              <a:xfrm>
                <a:off x="2031648" y="5195863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54C763F-6BB8-4042-A1F5-019AA5222CD9}"/>
                  </a:ext>
                </a:extLst>
              </p:cNvPr>
              <p:cNvSpPr/>
              <p:nvPr/>
            </p:nvSpPr>
            <p:spPr>
              <a:xfrm>
                <a:off x="1469696" y="5195863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36C6855-A568-084F-B308-A8FCE6C7D08C}"/>
                  </a:ext>
                </a:extLst>
              </p:cNvPr>
              <p:cNvSpPr/>
              <p:nvPr/>
            </p:nvSpPr>
            <p:spPr>
              <a:xfrm>
                <a:off x="1188720" y="5195863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8437EF9-3BF9-7647-B273-421E03279652}"/>
                  </a:ext>
                </a:extLst>
              </p:cNvPr>
              <p:cNvSpPr/>
              <p:nvPr/>
            </p:nvSpPr>
            <p:spPr>
              <a:xfrm>
                <a:off x="1750672" y="5195863"/>
                <a:ext cx="280976" cy="2676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2689258" y="1662314"/>
            <a:ext cx="3610598" cy="2130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200"/>
              </a:spcBef>
            </a:pPr>
            <a:r>
              <a:rPr lang="en-US" sz="1200" dirty="0"/>
              <a:t>/* 4-way And: Ands 4 bits. */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And4Way {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IN a[4];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OUT out;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And(a=a[0],   b=a[1], out=and01);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And(a=and01,  b=a[2], out=and012);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And(a=and012, b=a[3], out=out);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0D17D91F-EEA1-8348-8BA6-11F78E3CB317}"/>
              </a:ext>
            </a:extLst>
          </p:cNvPr>
          <p:cNvSpPr/>
          <p:nvPr/>
        </p:nvSpPr>
        <p:spPr>
          <a:xfrm>
            <a:off x="5400015" y="1947573"/>
            <a:ext cx="1838428" cy="678808"/>
          </a:xfrm>
          <a:prstGeom prst="wedgeRoundRectCallout">
            <a:avLst>
              <a:gd name="adj1" fmla="val -86303"/>
              <a:gd name="adj2" fmla="val 7705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Input bus pins can be subscripted.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DBEF31-D4D0-5142-BDE4-994D5750F5E9}"/>
              </a:ext>
            </a:extLst>
          </p:cNvPr>
          <p:cNvGrpSpPr/>
          <p:nvPr/>
        </p:nvGrpSpPr>
        <p:grpSpPr>
          <a:xfrm>
            <a:off x="891540" y="2600710"/>
            <a:ext cx="1464260" cy="1091316"/>
            <a:chOff x="891540" y="2554414"/>
            <a:chExt cx="1464260" cy="10913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6EA57CD-9662-FB45-9A4C-942366CF6B2A}"/>
                </a:ext>
              </a:extLst>
            </p:cNvPr>
            <p:cNvGrpSpPr/>
            <p:nvPr/>
          </p:nvGrpSpPr>
          <p:grpSpPr>
            <a:xfrm>
              <a:off x="891540" y="2554414"/>
              <a:ext cx="1464260" cy="681082"/>
              <a:chOff x="891540" y="2554414"/>
              <a:chExt cx="1464260" cy="68108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108FFC1-2676-7749-8FA9-B3A5BE9E8E67}"/>
                  </a:ext>
                </a:extLst>
              </p:cNvPr>
              <p:cNvSpPr/>
              <p:nvPr/>
            </p:nvSpPr>
            <p:spPr>
              <a:xfrm>
                <a:off x="891540" y="286616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8E45415-329E-1741-8EDE-B21DC98079ED}"/>
                  </a:ext>
                </a:extLst>
              </p:cNvPr>
              <p:cNvSpPr txBox="1"/>
              <p:nvPr/>
            </p:nvSpPr>
            <p:spPr>
              <a:xfrm>
                <a:off x="2031648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6C0BDB9-CD54-8C49-8C99-576ABA31E405}"/>
                  </a:ext>
                </a:extLst>
              </p:cNvPr>
              <p:cNvSpPr/>
              <p:nvPr/>
            </p:nvSpPr>
            <p:spPr>
              <a:xfrm>
                <a:off x="1729084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28896DF-2945-9747-B81A-3808494D3B77}"/>
                  </a:ext>
                </a:extLst>
              </p:cNvPr>
              <p:cNvSpPr/>
              <p:nvPr/>
            </p:nvSpPr>
            <p:spPr>
              <a:xfrm>
                <a:off x="1988472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BCA8D21-D3A5-1249-BF60-85CDBBD1B8D1}"/>
                  </a:ext>
                </a:extLst>
              </p:cNvPr>
              <p:cNvSpPr/>
              <p:nvPr/>
            </p:nvSpPr>
            <p:spPr>
              <a:xfrm>
                <a:off x="2031648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38E9A2-463D-7143-98E6-921878008356}"/>
                  </a:ext>
                </a:extLst>
              </p:cNvPr>
              <p:cNvSpPr txBox="1"/>
              <p:nvPr/>
            </p:nvSpPr>
            <p:spPr>
              <a:xfrm>
                <a:off x="1469696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CF381EB-C9F8-8B4D-BC64-CB02EF17A12D}"/>
                  </a:ext>
                </a:extLst>
              </p:cNvPr>
              <p:cNvSpPr/>
              <p:nvPr/>
            </p:nvSpPr>
            <p:spPr>
              <a:xfrm>
                <a:off x="1167132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B7F24E6-80F9-C049-BA59-B43B956C2E73}"/>
                  </a:ext>
                </a:extLst>
              </p:cNvPr>
              <p:cNvSpPr/>
              <p:nvPr/>
            </p:nvSpPr>
            <p:spPr>
              <a:xfrm>
                <a:off x="1426520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9A3D97A-706B-CA4A-A964-CBE29BF7CB3E}"/>
                  </a:ext>
                </a:extLst>
              </p:cNvPr>
              <p:cNvSpPr/>
              <p:nvPr/>
            </p:nvSpPr>
            <p:spPr>
              <a:xfrm>
                <a:off x="1469696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2F6089A-1D57-6949-B6BD-CFFE8D034760}"/>
                  </a:ext>
                </a:extLst>
              </p:cNvPr>
              <p:cNvSpPr/>
              <p:nvPr/>
            </p:nvSpPr>
            <p:spPr>
              <a:xfrm>
                <a:off x="1188720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07AB980-1C5A-1F4A-B4AA-5CC2EE39537C}"/>
                  </a:ext>
                </a:extLst>
              </p:cNvPr>
              <p:cNvSpPr/>
              <p:nvPr/>
            </p:nvSpPr>
            <p:spPr>
              <a:xfrm>
                <a:off x="1750672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C290BE-EF82-C14A-80FE-6CBC4B38A3F7}"/>
                </a:ext>
              </a:extLst>
            </p:cNvPr>
            <p:cNvGrpSpPr/>
            <p:nvPr/>
          </p:nvGrpSpPr>
          <p:grpSpPr>
            <a:xfrm>
              <a:off x="1403840" y="3276398"/>
              <a:ext cx="922514" cy="369332"/>
              <a:chOff x="1403840" y="3276398"/>
              <a:chExt cx="922514" cy="36933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3A085C1-A8F5-B74C-A336-2753BADFD631}"/>
                  </a:ext>
                </a:extLst>
              </p:cNvPr>
              <p:cNvSpPr/>
              <p:nvPr/>
            </p:nvSpPr>
            <p:spPr>
              <a:xfrm>
                <a:off x="1403840" y="3276398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757C7D5-E89B-AA4F-B073-6893D9281410}"/>
                  </a:ext>
                </a:extLst>
              </p:cNvPr>
              <p:cNvSpPr/>
              <p:nvPr/>
            </p:nvSpPr>
            <p:spPr>
              <a:xfrm>
                <a:off x="2045378" y="3363287"/>
                <a:ext cx="280976" cy="2346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4015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E5447E7-4895-134A-B368-CD772B56ECDF}"/>
              </a:ext>
            </a:extLst>
          </p:cNvPr>
          <p:cNvSpPr txBox="1"/>
          <p:nvPr/>
        </p:nvSpPr>
        <p:spPr>
          <a:xfrm>
            <a:off x="838200" y="1008998"/>
            <a:ext cx="2828827" cy="1583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0" rIns="144000" bIns="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/* Returns 1 if a==1 and b==1,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>
                <a:solidFill>
                  <a:srgbClr val="008000"/>
                </a:solidFill>
              </a:rPr>
              <a:t> * 0 otherwise. */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CHIP And {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IN a, b;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OUT out;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...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individual bits within buses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DFDFC-71D6-914C-A470-5714BEEACFAB}"/>
              </a:ext>
            </a:extLst>
          </p:cNvPr>
          <p:cNvSpPr txBox="1"/>
          <p:nvPr/>
        </p:nvSpPr>
        <p:spPr>
          <a:xfrm>
            <a:off x="2689258" y="3900691"/>
            <a:ext cx="3640906" cy="24188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300"/>
              </a:spcBef>
            </a:pPr>
            <a:r>
              <a:rPr lang="en-US" sz="1200" dirty="0"/>
              <a:t>/* Bit-wise And of two 4-bit inputs */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 {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IN </a:t>
            </a:r>
            <a:r>
              <a:rPr lang="en-US" sz="1200" dirty="0">
                <a:solidFill>
                  <a:srgbClr val="0432FF"/>
                </a:solidFill>
              </a:rPr>
              <a:t>a[4]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b[4]</a:t>
            </a:r>
            <a:r>
              <a:rPr lang="en-US" sz="1200" dirty="0">
                <a:solidFill>
                  <a:schemeClr val="tx1"/>
                </a:solidFill>
              </a:rPr>
              <a:t>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OUT </a:t>
            </a:r>
            <a:r>
              <a:rPr lang="en-US" sz="1200" dirty="0">
                <a:solidFill>
                  <a:srgbClr val="0432FF"/>
                </a:solidFill>
              </a:rPr>
              <a:t>out[4]</a:t>
            </a:r>
            <a:r>
              <a:rPr lang="en-US" sz="1200" dirty="0">
                <a:solidFill>
                  <a:schemeClr val="tx1"/>
                </a:solidFill>
              </a:rPr>
              <a:t>;  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rgbClr val="0432FF"/>
                </a:solidFill>
              </a:rPr>
              <a:t>a[0]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b[0]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out[0]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rgbClr val="0432FF"/>
                </a:solidFill>
              </a:rPr>
              <a:t>a[1]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b[1]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out[1]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rgbClr val="0432FF"/>
                </a:solidFill>
              </a:rPr>
              <a:t>a[2]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b[2]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out[2]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</a:t>
            </a:r>
            <a:r>
              <a:rPr lang="en-US" sz="1200" dirty="0">
                <a:solidFill>
                  <a:srgbClr val="0432FF"/>
                </a:solidFill>
              </a:rPr>
              <a:t>a[3]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b[3]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out[3]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2DE46C3-D3AE-3348-BB6D-4249174C47DB}"/>
              </a:ext>
            </a:extLst>
          </p:cNvPr>
          <p:cNvSpPr/>
          <p:nvPr/>
        </p:nvSpPr>
        <p:spPr>
          <a:xfrm>
            <a:off x="6162250" y="4241657"/>
            <a:ext cx="1860298" cy="678808"/>
          </a:xfrm>
          <a:prstGeom prst="wedgeRoundRectCallout">
            <a:avLst>
              <a:gd name="adj1" fmla="val -93130"/>
              <a:gd name="adj2" fmla="val 8079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Output bus pins can be subscripted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C8CE5-7FBD-BF4F-83D6-646C2FC0D1B6}"/>
              </a:ext>
            </a:extLst>
          </p:cNvPr>
          <p:cNvGrpSpPr/>
          <p:nvPr/>
        </p:nvGrpSpPr>
        <p:grpSpPr>
          <a:xfrm>
            <a:off x="876300" y="3900691"/>
            <a:ext cx="1479500" cy="1139348"/>
            <a:chOff x="876300" y="3900691"/>
            <a:chExt cx="1479500" cy="113934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6EC25E-8A3D-944D-AAA5-4E4EB62B2F60}"/>
                </a:ext>
              </a:extLst>
            </p:cNvPr>
            <p:cNvSpPr/>
            <p:nvPr/>
          </p:nvSpPr>
          <p:spPr>
            <a:xfrm>
              <a:off x="883920" y="420482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a: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6DB325-F688-A141-99F5-2CB7D1B33476}"/>
                </a:ext>
              </a:extLst>
            </p:cNvPr>
            <p:cNvSpPr txBox="1"/>
            <p:nvPr/>
          </p:nvSpPr>
          <p:spPr>
            <a:xfrm>
              <a:off x="2031648" y="3900691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algn="r" defTabSz="914400" rtl="1" eaLnBrk="1" latinLnBrk="0" hangingPunct="1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C1A1F1A-AC9E-5F4C-85C0-6A569979DCFC}"/>
                </a:ext>
              </a:extLst>
            </p:cNvPr>
            <p:cNvSpPr/>
            <p:nvPr/>
          </p:nvSpPr>
          <p:spPr>
            <a:xfrm>
              <a:off x="1729084" y="395971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2A4BAC5-AFCF-ED48-BE20-A6014086035A}"/>
                </a:ext>
              </a:extLst>
            </p:cNvPr>
            <p:cNvSpPr/>
            <p:nvPr/>
          </p:nvSpPr>
          <p:spPr>
            <a:xfrm>
              <a:off x="1988472" y="3950597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820DCAA-8086-AA47-AAA8-8ED2D508DC00}"/>
                </a:ext>
              </a:extLst>
            </p:cNvPr>
            <p:cNvSpPr/>
            <p:nvPr/>
          </p:nvSpPr>
          <p:spPr>
            <a:xfrm>
              <a:off x="2031648" y="4270023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58F33E9-811C-BB41-8677-BCB06E215A82}"/>
                </a:ext>
              </a:extLst>
            </p:cNvPr>
            <p:cNvSpPr txBox="1"/>
            <p:nvPr/>
          </p:nvSpPr>
          <p:spPr>
            <a:xfrm>
              <a:off x="1469696" y="3900691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algn="l" defTabSz="914400" rtl="0" eaLnBrk="1" latinLnBrk="0" hangingPunct="1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2C14239-17E6-FF45-8206-AB65F799EB04}"/>
                </a:ext>
              </a:extLst>
            </p:cNvPr>
            <p:cNvSpPr/>
            <p:nvPr/>
          </p:nvSpPr>
          <p:spPr>
            <a:xfrm>
              <a:off x="1167132" y="395971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86B6F8-6555-3C4C-A08C-1BFB3EBEC7AB}"/>
                </a:ext>
              </a:extLst>
            </p:cNvPr>
            <p:cNvSpPr/>
            <p:nvPr/>
          </p:nvSpPr>
          <p:spPr>
            <a:xfrm>
              <a:off x="1426520" y="3950597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5517009-6351-E248-88EC-B981DF0730EA}"/>
                </a:ext>
              </a:extLst>
            </p:cNvPr>
            <p:cNvSpPr/>
            <p:nvPr/>
          </p:nvSpPr>
          <p:spPr>
            <a:xfrm>
              <a:off x="1469696" y="4270023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4B84E0C-3A41-2D42-97C1-1DE5234D7D81}"/>
                </a:ext>
              </a:extLst>
            </p:cNvPr>
            <p:cNvSpPr/>
            <p:nvPr/>
          </p:nvSpPr>
          <p:spPr>
            <a:xfrm>
              <a:off x="1188720" y="4270023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2DA846-4F95-8048-B156-306960536CF1}"/>
                </a:ext>
              </a:extLst>
            </p:cNvPr>
            <p:cNvSpPr/>
            <p:nvPr/>
          </p:nvSpPr>
          <p:spPr>
            <a:xfrm>
              <a:off x="1750672" y="4270023"/>
              <a:ext cx="280976" cy="260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5559C21-D42D-4A41-9902-18E3E83B8897}"/>
                </a:ext>
              </a:extLst>
            </p:cNvPr>
            <p:cNvSpPr/>
            <p:nvPr/>
          </p:nvSpPr>
          <p:spPr>
            <a:xfrm>
              <a:off x="876300" y="4670707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b: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4681C2F-0BEC-EA46-98EC-C1645EEA1AB8}"/>
                </a:ext>
              </a:extLst>
            </p:cNvPr>
            <p:cNvSpPr/>
            <p:nvPr/>
          </p:nvSpPr>
          <p:spPr>
            <a:xfrm>
              <a:off x="2031648" y="4743529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9CCFC1-6D40-5E48-9906-01C9A59BB5DC}"/>
                </a:ext>
              </a:extLst>
            </p:cNvPr>
            <p:cNvSpPr/>
            <p:nvPr/>
          </p:nvSpPr>
          <p:spPr>
            <a:xfrm>
              <a:off x="1469696" y="4743529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0618545-83C9-5D42-85A0-2768DFB26B0D}"/>
                </a:ext>
              </a:extLst>
            </p:cNvPr>
            <p:cNvSpPr/>
            <p:nvPr/>
          </p:nvSpPr>
          <p:spPr>
            <a:xfrm>
              <a:off x="1188720" y="4743529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6F898BD-03D9-CA45-BE1E-8C883FF48EA3}"/>
                </a:ext>
              </a:extLst>
            </p:cNvPr>
            <p:cNvSpPr/>
            <p:nvPr/>
          </p:nvSpPr>
          <p:spPr>
            <a:xfrm>
              <a:off x="1750672" y="4743529"/>
              <a:ext cx="280976" cy="251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F36F8B-43B4-564C-8E99-48E2E426FF6E}"/>
              </a:ext>
            </a:extLst>
          </p:cNvPr>
          <p:cNvGrpSpPr/>
          <p:nvPr/>
        </p:nvGrpSpPr>
        <p:grpSpPr>
          <a:xfrm>
            <a:off x="551056" y="5138282"/>
            <a:ext cx="1761568" cy="369332"/>
            <a:chOff x="551056" y="5138282"/>
            <a:chExt cx="1761568" cy="36933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BE6084-716F-5A46-81DC-7F6D2E26AC06}"/>
                </a:ext>
              </a:extLst>
            </p:cNvPr>
            <p:cNvSpPr/>
            <p:nvPr/>
          </p:nvSpPr>
          <p:spPr>
            <a:xfrm>
              <a:off x="551056" y="5138282"/>
              <a:ext cx="69257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out: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96BDDCE-BE9B-FF44-9BA9-43ECADD7C19C}"/>
                </a:ext>
              </a:extLst>
            </p:cNvPr>
            <p:cNvSpPr/>
            <p:nvPr/>
          </p:nvSpPr>
          <p:spPr>
            <a:xfrm>
              <a:off x="2031648" y="5195863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54C763F-6BB8-4042-A1F5-019AA5222CD9}"/>
                </a:ext>
              </a:extLst>
            </p:cNvPr>
            <p:cNvSpPr/>
            <p:nvPr/>
          </p:nvSpPr>
          <p:spPr>
            <a:xfrm>
              <a:off x="1469696" y="5195863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36C6855-A568-084F-B308-A8FCE6C7D08C}"/>
                </a:ext>
              </a:extLst>
            </p:cNvPr>
            <p:cNvSpPr/>
            <p:nvPr/>
          </p:nvSpPr>
          <p:spPr>
            <a:xfrm>
              <a:off x="1188720" y="5195863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8437EF9-3BF9-7647-B273-421E03279652}"/>
                </a:ext>
              </a:extLst>
            </p:cNvPr>
            <p:cNvSpPr/>
            <p:nvPr/>
          </p:nvSpPr>
          <p:spPr>
            <a:xfrm>
              <a:off x="1750672" y="5195863"/>
              <a:ext cx="280976" cy="267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258" y="1662314"/>
            <a:ext cx="3610598" cy="2130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72000" rIns="144000" bIns="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200"/>
              </a:spcBef>
            </a:pPr>
            <a:r>
              <a:rPr lang="en-US" sz="1200" dirty="0"/>
              <a:t>/* 4-way And: Ands 4 bits. */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CHIP And4Way {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IN a[4];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OUT out;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</a:rPr>
              <a:t>   PARTS: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And(a=a[0],   b=a[1], out=and01);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And(a=and01,  b=a[2], out=and012);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   And(a=and012, b=a[3], out=out);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A6878C6E-DD32-FF43-8E12-4676F840153D}"/>
              </a:ext>
            </a:extLst>
          </p:cNvPr>
          <p:cNvSpPr/>
          <p:nvPr/>
        </p:nvSpPr>
        <p:spPr>
          <a:xfrm>
            <a:off x="5400015" y="1947573"/>
            <a:ext cx="1838428" cy="678808"/>
          </a:xfrm>
          <a:prstGeom prst="wedgeRoundRectCallout">
            <a:avLst>
              <a:gd name="adj1" fmla="val -86303"/>
              <a:gd name="adj2" fmla="val 7705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t" anchorCtr="0"/>
          <a:lstStyle/>
          <a:p>
            <a:pPr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Input bus pins can be subscripted.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BCE415-EC5B-A041-8C75-645B1DE65676}"/>
              </a:ext>
            </a:extLst>
          </p:cNvPr>
          <p:cNvGrpSpPr/>
          <p:nvPr/>
        </p:nvGrpSpPr>
        <p:grpSpPr>
          <a:xfrm>
            <a:off x="891540" y="2600710"/>
            <a:ext cx="1464260" cy="1091316"/>
            <a:chOff x="891540" y="2554414"/>
            <a:chExt cx="1464260" cy="10913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49C0375-39C6-FA43-8C9B-48F54EC5A74F}"/>
                </a:ext>
              </a:extLst>
            </p:cNvPr>
            <p:cNvGrpSpPr/>
            <p:nvPr/>
          </p:nvGrpSpPr>
          <p:grpSpPr>
            <a:xfrm>
              <a:off x="891540" y="2554414"/>
              <a:ext cx="1464260" cy="681082"/>
              <a:chOff x="891540" y="2554414"/>
              <a:chExt cx="1464260" cy="68108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3AD5490-5CB1-A542-BFF0-CFC4DBE482F2}"/>
                  </a:ext>
                </a:extLst>
              </p:cNvPr>
              <p:cNvSpPr/>
              <p:nvPr/>
            </p:nvSpPr>
            <p:spPr>
              <a:xfrm>
                <a:off x="891540" y="2866164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a: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06284B9-9662-0242-B87B-84C2F2855E8D}"/>
                  </a:ext>
                </a:extLst>
              </p:cNvPr>
              <p:cNvSpPr txBox="1"/>
              <p:nvPr/>
            </p:nvSpPr>
            <p:spPr>
              <a:xfrm>
                <a:off x="2031648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4AEEAC4-2AC6-5846-AD4A-681340FE7A8B}"/>
                  </a:ext>
                </a:extLst>
              </p:cNvPr>
              <p:cNvSpPr/>
              <p:nvPr/>
            </p:nvSpPr>
            <p:spPr>
              <a:xfrm>
                <a:off x="1729084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1AD9790-5062-C14A-B160-A14DF58A63F7}"/>
                  </a:ext>
                </a:extLst>
              </p:cNvPr>
              <p:cNvSpPr/>
              <p:nvPr/>
            </p:nvSpPr>
            <p:spPr>
              <a:xfrm>
                <a:off x="1988472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A192B83-0867-0D43-B847-9CE0143E1327}"/>
                  </a:ext>
                </a:extLst>
              </p:cNvPr>
              <p:cNvSpPr/>
              <p:nvPr/>
            </p:nvSpPr>
            <p:spPr>
              <a:xfrm>
                <a:off x="2031648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0993CAC-3220-9043-B42F-EDB48998995B}"/>
                  </a:ext>
                </a:extLst>
              </p:cNvPr>
              <p:cNvSpPr txBox="1"/>
              <p:nvPr/>
            </p:nvSpPr>
            <p:spPr>
              <a:xfrm>
                <a:off x="1469696" y="2554414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l" defTabSz="914400" rtl="0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BAAA8F2-D827-2249-AE9D-6C155E0AF354}"/>
                  </a:ext>
                </a:extLst>
              </p:cNvPr>
              <p:cNvSpPr/>
              <p:nvPr/>
            </p:nvSpPr>
            <p:spPr>
              <a:xfrm>
                <a:off x="1167132" y="2613437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A535F10-89CE-BF4B-AA3C-3C612525E87E}"/>
                  </a:ext>
                </a:extLst>
              </p:cNvPr>
              <p:cNvSpPr/>
              <p:nvPr/>
            </p:nvSpPr>
            <p:spPr>
              <a:xfrm>
                <a:off x="1426520" y="2604320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18F8CB-A3A5-704B-9A01-CCCB548ACE89}"/>
                  </a:ext>
                </a:extLst>
              </p:cNvPr>
              <p:cNvSpPr/>
              <p:nvPr/>
            </p:nvSpPr>
            <p:spPr>
              <a:xfrm>
                <a:off x="1469696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018BBCD-11AD-C545-8CC2-76172BB66E9C}"/>
                  </a:ext>
                </a:extLst>
              </p:cNvPr>
              <p:cNvSpPr/>
              <p:nvPr/>
            </p:nvSpPr>
            <p:spPr>
              <a:xfrm>
                <a:off x="1188720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B6292B-D214-234B-8A0A-752EB20FCB24}"/>
                  </a:ext>
                </a:extLst>
              </p:cNvPr>
              <p:cNvSpPr/>
              <p:nvPr/>
            </p:nvSpPr>
            <p:spPr>
              <a:xfrm>
                <a:off x="1750672" y="2923745"/>
                <a:ext cx="280976" cy="2603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AFD13D2-C93A-0B44-AB5E-1FD8A533D291}"/>
                </a:ext>
              </a:extLst>
            </p:cNvPr>
            <p:cNvGrpSpPr/>
            <p:nvPr/>
          </p:nvGrpSpPr>
          <p:grpSpPr>
            <a:xfrm>
              <a:off x="1403840" y="3276398"/>
              <a:ext cx="922514" cy="369332"/>
              <a:chOff x="1403840" y="3276398"/>
              <a:chExt cx="922514" cy="36933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1562F4E-E2B3-AA4F-9192-FC928BA94FB0}"/>
                  </a:ext>
                </a:extLst>
              </p:cNvPr>
              <p:cNvSpPr/>
              <p:nvPr/>
            </p:nvSpPr>
            <p:spPr>
              <a:xfrm>
                <a:off x="1403840" y="3276398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out: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7C15E5A-2BDD-8D48-BADA-69696B00EFDC}"/>
                  </a:ext>
                </a:extLst>
              </p:cNvPr>
              <p:cNvSpPr/>
              <p:nvPr/>
            </p:nvSpPr>
            <p:spPr>
              <a:xfrm>
                <a:off x="2045378" y="3363287"/>
                <a:ext cx="280976" cy="2346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43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6DD9C-5450-0E4E-980D-9ED321D7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93486" y="2208820"/>
            <a:ext cx="689428" cy="686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B111F-E1B2-F349-B7BB-9073620A15A7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FB7F-B342-D648-AA19-8EABBDF21949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1BAC1-5A36-7C46-8F97-2766B04CA6EF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Guidelines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91487C-7A84-224C-9AF6-8750206D8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604836" y="2234320"/>
            <a:ext cx="689428" cy="6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114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B111F-E1B2-F349-B7BB-9073620A15A7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Multi-bit buses</a:t>
            </a:r>
            <a:endParaRPr lang="he-IL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FB7F-B342-D648-AA19-8EABBDF21949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1BAC1-5A36-7C46-8F97-2766B04CA6EF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Guidelines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C9B1A3A-322C-4949-9ADE-E492456E615C}"/>
              </a:ext>
            </a:extLst>
          </p:cNvPr>
          <p:cNvSpPr/>
          <p:nvPr/>
        </p:nvSpPr>
        <p:spPr>
          <a:xfrm>
            <a:off x="6959053" y="175064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326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Built-in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868" y="945886"/>
            <a:ext cx="8693585" cy="13028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 built-in versions of the chips built in this course (in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tools/builtInChips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43285" y="1536462"/>
            <a:ext cx="3157602" cy="1997934"/>
            <a:chOff x="838200" y="1025735"/>
            <a:chExt cx="3157602" cy="1997934"/>
          </a:xfrm>
        </p:grpSpPr>
        <p:sp>
          <p:nvSpPr>
            <p:cNvPr id="17" name="TextBox 16"/>
            <p:cNvSpPr txBox="1"/>
            <p:nvPr/>
          </p:nvSpPr>
          <p:spPr>
            <a:xfrm>
              <a:off x="902307" y="1307366"/>
              <a:ext cx="3093495" cy="17163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44000" rIns="93600" bIns="144000"/>
            <a:lstStyle>
              <a:defPPr>
                <a:defRPr lang="en-US"/>
              </a:defPPr>
              <a:lvl1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400">
                  <a:solidFill>
                    <a:srgbClr val="000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/**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Sets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to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Xor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 */</a:t>
              </a:r>
            </a:p>
            <a:p>
              <a:pPr algn="l"/>
              <a:r>
                <a:rPr lang="en-US" sz="1200" dirty="0"/>
                <a:t>CHIP Xor {</a:t>
              </a:r>
            </a:p>
            <a:p>
              <a:pPr algn="l">
                <a:spcBef>
                  <a:spcPts val="100"/>
                </a:spcBef>
              </a:pPr>
              <a:r>
                <a:rPr lang="en-US" sz="1200" dirty="0"/>
                <a:t>    IN a, b;</a:t>
              </a:r>
            </a:p>
            <a:p>
              <a:pPr>
                <a:spcBef>
                  <a:spcPts val="100"/>
                </a:spcBef>
              </a:pPr>
              <a:r>
                <a:rPr lang="en-US" sz="1200" dirty="0"/>
                <a:t>    OUT out;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/>
                <a:t>    BUILTIN Xor;</a:t>
              </a:r>
            </a:p>
            <a:p>
              <a:pPr algn="l"/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// implemented by a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Xor.java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class. </a:t>
              </a:r>
            </a:p>
            <a:p>
              <a:pPr>
                <a:spcBef>
                  <a:spcPts val="0"/>
                </a:spcBef>
              </a:pPr>
              <a:r>
                <a:rPr lang="en-US" sz="1200" dirty="0"/>
                <a:t>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8200" y="1025735"/>
              <a:ext cx="1812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Xor.hdl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5553F0-E573-B547-9AB5-63DFAF79CFE6}"/>
              </a:ext>
            </a:extLst>
          </p:cNvPr>
          <p:cNvSpPr txBox="1">
            <a:spLocks/>
          </p:cNvSpPr>
          <p:nvPr/>
        </p:nvSpPr>
        <p:spPr>
          <a:xfrm>
            <a:off x="902307" y="4480310"/>
            <a:ext cx="8614253" cy="166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Behavioral simulation</a:t>
            </a:r>
          </a:p>
          <a:p>
            <a:r>
              <a:rPr lang="en-US" sz="1700" dirty="0"/>
              <a:t>Before building a chip in HDL, one can implement the chip logic in a high-level language</a:t>
            </a:r>
          </a:p>
          <a:p>
            <a:r>
              <a:rPr lang="en-US" sz="1700" dirty="0"/>
              <a:t>Enables experimenting with / testing the chip abstraction before actually building it</a:t>
            </a:r>
          </a:p>
          <a:p>
            <a:r>
              <a:rPr lang="en-US" sz="1700" dirty="0"/>
              <a:t>Enables high-level planning and testing of hardware architectures.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0881B8-6BFC-3840-8D2F-9588667E0FFF}"/>
              </a:ext>
            </a:extLst>
          </p:cNvPr>
          <p:cNvSpPr txBox="1"/>
          <p:nvPr/>
        </p:nvSpPr>
        <p:spPr>
          <a:xfrm>
            <a:off x="838200" y="1818093"/>
            <a:ext cx="3912638" cy="2492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400">
                <a:solidFill>
                  <a:srgbClr val="000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/**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</a:p>
          <a:p>
            <a:pPr algn="l"/>
            <a:r>
              <a:rPr lang="en-US" sz="1200" dirty="0"/>
              <a:t>CHIP Xor {</a:t>
            </a:r>
          </a:p>
          <a:p>
            <a:pPr algn="l">
              <a:spcBef>
                <a:spcPts val="100"/>
              </a:spcBef>
            </a:pPr>
            <a:r>
              <a:rPr lang="en-US" sz="1200" dirty="0"/>
              <a:t>    IN a, b;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    OUT out;</a:t>
            </a:r>
          </a:p>
          <a:p>
            <a:pPr>
              <a:spcBef>
                <a:spcPts val="800"/>
              </a:spcBef>
            </a:pPr>
            <a:r>
              <a:rPr lang="en-US" sz="1200" dirty="0"/>
              <a:t>    PARTS: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    Not (in=a, out=nota);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    Not (in=b, out=notb);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    And (a=a, b=notb, out=aAndNotb);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    And (a=nota, b=b, out=notaAndb);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    Or  (a=aAndNotb, b=notaAndb, out=out);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D3CBC-5645-BB42-92A6-26B2B395191A}"/>
              </a:ext>
            </a:extLst>
          </p:cNvPr>
          <p:cNvSpPr txBox="1"/>
          <p:nvPr/>
        </p:nvSpPr>
        <p:spPr>
          <a:xfrm>
            <a:off x="774092" y="1536462"/>
            <a:ext cx="1812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Xor.hdl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EC0AA2B-9B6D-C54E-8A57-CD6871CDABBE}"/>
              </a:ext>
            </a:extLst>
          </p:cNvPr>
          <p:cNvSpPr txBox="1">
            <a:spLocks/>
          </p:cNvSpPr>
          <p:nvPr/>
        </p:nvSpPr>
        <p:spPr>
          <a:xfrm>
            <a:off x="5307392" y="3709404"/>
            <a:ext cx="3330092" cy="88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built-in chip has the same interface as the regular chip, but a different implementation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5807A60-F544-F244-80DD-61EDAE892CB7}"/>
              </a:ext>
            </a:extLst>
          </p:cNvPr>
          <p:cNvSpPr txBox="1">
            <a:spLocks/>
          </p:cNvSpPr>
          <p:nvPr/>
        </p:nvSpPr>
        <p:spPr>
          <a:xfrm>
            <a:off x="1010393" y="5953413"/>
            <a:ext cx="6630483" cy="38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Demo: </a:t>
            </a:r>
            <a:r>
              <a:rPr lang="en-US" sz="1600" u="sng" dirty="0">
                <a:hlinkClick r:id="rId2"/>
              </a:rPr>
              <a:t>Loading and testing a built-in chip in the hardrawe simulator</a:t>
            </a:r>
            <a:endParaRPr lang="en-US" sz="1600" u="sng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0DF755EA-BDB9-A44C-9DFB-7B140BBBB022}"/>
              </a:ext>
            </a:extLst>
          </p:cNvPr>
          <p:cNvSpPr/>
          <p:nvPr/>
        </p:nvSpPr>
        <p:spPr>
          <a:xfrm>
            <a:off x="7102457" y="2294791"/>
            <a:ext cx="946373" cy="451514"/>
          </a:xfrm>
          <a:prstGeom prst="wedgeRoundRectCallout">
            <a:avLst>
              <a:gd name="adj1" fmla="val -29202"/>
              <a:gd name="adj2" fmla="val 33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algn="ctr" defTabSz="914400" rtl="1" eaLnBrk="1" latinLnBrk="0" hangingPunct="1"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Implemented in Java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307656DD-3E58-7043-8610-C1EF2220727E}"/>
              </a:ext>
            </a:extLst>
          </p:cNvPr>
          <p:cNvSpPr/>
          <p:nvPr/>
        </p:nvSpPr>
        <p:spPr>
          <a:xfrm>
            <a:off x="3239736" y="2294791"/>
            <a:ext cx="946373" cy="451514"/>
          </a:xfrm>
          <a:prstGeom prst="wedgeRoundRectCallout">
            <a:avLst>
              <a:gd name="adj1" fmla="val -29202"/>
              <a:gd name="adj2" fmla="val 33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algn="ctr" defTabSz="914400" rtl="1" eaLnBrk="1" latinLnBrk="0" hangingPunct="1"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Implemented in HDL</a:t>
            </a:r>
          </a:p>
        </p:txBody>
      </p:sp>
    </p:spTree>
    <p:extLst>
      <p:ext uri="{BB962C8B-B14F-4D97-AF65-F5344CB8AC3E}">
        <p14:creationId xmlns:p14="http://schemas.microsoft.com/office/powerpoint/2010/main" val="229135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construction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8030959" cy="52781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u="sng" dirty="0"/>
              <a:t>Key players: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600" dirty="0"/>
              <a:t>Architect: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Decides which chips are needed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Specifies the chips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1600" dirty="0"/>
              <a:t>Developers: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Build / test the chips</a:t>
            </a:r>
            <a:br>
              <a:rPr lang="en-US" sz="1600" dirty="0"/>
            </a:br>
            <a:endParaRPr lang="en-US" sz="16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800" u="sng" dirty="0"/>
              <a:t>In Nand to Tetris:</a:t>
            </a:r>
            <a:endParaRPr lang="en-US" sz="18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600" dirty="0"/>
              <a:t>The architect is the course instructor; the developers are the students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1600" dirty="0"/>
              <a:t>For each chip, the architect supplies: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1600" dirty="0"/>
              <a:t>Built-in chip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Chip API </a:t>
            </a:r>
            <a:r>
              <a:rPr lang="en-US" sz="1400" dirty="0"/>
              <a:t>(skeletal HDL program  = stub file)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Test script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Compare file</a:t>
            </a:r>
            <a:br>
              <a:rPr lang="en-US" sz="1600" dirty="0"/>
            </a:b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432FF"/>
                </a:solidFill>
              </a:rPr>
              <a:t>Given these resources, the developers (students) build the chips. </a:t>
            </a:r>
          </a:p>
        </p:txBody>
      </p:sp>
      <p:pic>
        <p:nvPicPr>
          <p:cNvPr id="50178" name="Picture 2" descr="woman placing sticky notes on wall">
            <a:extLst>
              <a:ext uri="{FF2B5EF4-FFF2-40B4-BE49-F238E27FC236}">
                <a16:creationId xmlns:a16="http://schemas.microsoft.com/office/drawing/2014/main" id="{80A8B5BE-826B-E44E-929A-C0E8178B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59" y="986098"/>
            <a:ext cx="3521525" cy="234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50" y="2967873"/>
            <a:ext cx="975421" cy="1302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3219-A80A-3C45-9B65-C6F12293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8" y="1304779"/>
            <a:ext cx="1292647" cy="12926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D87014-259D-8449-9F28-3E5925901220}"/>
              </a:ext>
            </a:extLst>
          </p:cNvPr>
          <p:cNvGrpSpPr/>
          <p:nvPr/>
        </p:nvGrpSpPr>
        <p:grpSpPr>
          <a:xfrm>
            <a:off x="5897391" y="873892"/>
            <a:ext cx="3204555" cy="4498400"/>
            <a:chOff x="5029973" y="873892"/>
            <a:chExt cx="3204555" cy="449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9E81A5-2214-0C48-BF5D-ADA4E51A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973" y="873892"/>
              <a:ext cx="3204555" cy="42675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AAD7C-64E7-6B42-B509-394639C6396B}"/>
                </a:ext>
              </a:extLst>
            </p:cNvPr>
            <p:cNvSpPr txBox="1"/>
            <p:nvPr/>
          </p:nvSpPr>
          <p:spPr>
            <a:xfrm>
              <a:off x="5328778" y="4710572"/>
              <a:ext cx="2606943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u="sng" dirty="0">
                  <a:latin typeface="Times New Roman"/>
                  <a:cs typeface="Times New Roman"/>
                </a:rPr>
                <a:t>George Boole</a:t>
              </a:r>
            </a:p>
            <a:p>
              <a:pPr algn="ctr"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1815 - 1864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1A6927-4224-5E47-BCBC-734FD196F49E}"/>
              </a:ext>
            </a:extLst>
          </p:cNvPr>
          <p:cNvSpPr txBox="1"/>
          <p:nvPr/>
        </p:nvSpPr>
        <p:spPr>
          <a:xfrm>
            <a:off x="1054165" y="4840644"/>
            <a:ext cx="5733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/ binary </a:t>
            </a:r>
            <a:r>
              <a:rPr lang="en-US" sz="2000" i="1" dirty="0">
                <a:latin typeface="Times New Roman"/>
                <a:cs typeface="Times New Roman"/>
              </a:rPr>
              <a:t>values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/ binary </a:t>
            </a:r>
            <a:r>
              <a:rPr lang="en-US" sz="2000" i="1" dirty="0">
                <a:latin typeface="Times New Roman"/>
                <a:cs typeface="Times New Roman"/>
              </a:rPr>
              <a:t>variable</a:t>
            </a:r>
            <a:r>
              <a:rPr lang="en-US" sz="2000" dirty="0">
                <a:latin typeface="Times New Roman"/>
                <a:cs typeface="Times New Roman"/>
              </a:rPr>
              <a:t>: holds a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Times New Roman"/>
                <a:cs typeface="Times New Roman"/>
              </a:rPr>
              <a:t>, or a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6FC0A8-E5A8-D146-B772-8635349BDD0D}"/>
              </a:ext>
            </a:extLst>
          </p:cNvPr>
          <p:cNvGrpSpPr/>
          <p:nvPr/>
        </p:nvGrpSpPr>
        <p:grpSpPr>
          <a:xfrm>
            <a:off x="3089290" y="1658464"/>
            <a:ext cx="2832792" cy="1996259"/>
            <a:chOff x="3089290" y="1658464"/>
            <a:chExt cx="2832792" cy="19962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8A16E0-D6E0-DE48-9320-11303EFF2BDB}"/>
                </a:ext>
              </a:extLst>
            </p:cNvPr>
            <p:cNvGrpSpPr/>
            <p:nvPr/>
          </p:nvGrpSpPr>
          <p:grpSpPr>
            <a:xfrm>
              <a:off x="3089290" y="1658464"/>
              <a:ext cx="746979" cy="1985985"/>
              <a:chOff x="2088014" y="1698791"/>
              <a:chExt cx="746979" cy="198598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730790-5802-EF46-8611-66185CE7B5D5}"/>
                  </a:ext>
                </a:extLst>
              </p:cNvPr>
              <p:cNvSpPr txBox="1"/>
              <p:nvPr/>
            </p:nvSpPr>
            <p:spPr>
              <a:xfrm>
                <a:off x="2088016" y="1698791"/>
                <a:ext cx="5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no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84F10D-6331-D44D-9755-9CCFAD9F4A69}"/>
                  </a:ext>
                </a:extLst>
              </p:cNvPr>
              <p:cNvSpPr txBox="1"/>
              <p:nvPr/>
            </p:nvSpPr>
            <p:spPr>
              <a:xfrm>
                <a:off x="2088014" y="3315444"/>
                <a:ext cx="746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yes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5B102C-1B7E-B24C-95AD-A866412CC6F5}"/>
                </a:ext>
              </a:extLst>
            </p:cNvPr>
            <p:cNvGrpSpPr/>
            <p:nvPr/>
          </p:nvGrpSpPr>
          <p:grpSpPr>
            <a:xfrm>
              <a:off x="3908947" y="1668738"/>
              <a:ext cx="970620" cy="1985985"/>
              <a:chOff x="2240416" y="1698791"/>
              <a:chExt cx="970620" cy="198598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8EF88D-6C08-414B-9A47-D54480C349C6}"/>
                  </a:ext>
                </a:extLst>
              </p:cNvPr>
              <p:cNvSpPr txBox="1"/>
              <p:nvPr/>
            </p:nvSpPr>
            <p:spPr>
              <a:xfrm>
                <a:off x="2240418" y="1698791"/>
                <a:ext cx="970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false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329DE5-A1AA-D142-9381-4B5FBE80E66E}"/>
                  </a:ext>
                </a:extLst>
              </p:cNvPr>
              <p:cNvSpPr txBox="1"/>
              <p:nvPr/>
            </p:nvSpPr>
            <p:spPr>
              <a:xfrm>
                <a:off x="2240416" y="3315444"/>
                <a:ext cx="746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true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C3FA0C-59AD-CC4F-86F6-EE889A9DD679}"/>
                </a:ext>
              </a:extLst>
            </p:cNvPr>
            <p:cNvGrpSpPr/>
            <p:nvPr/>
          </p:nvGrpSpPr>
          <p:grpSpPr>
            <a:xfrm>
              <a:off x="4951462" y="1658464"/>
              <a:ext cx="970620" cy="1985985"/>
              <a:chOff x="2274283" y="1698791"/>
              <a:chExt cx="970620" cy="198598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8E1A25-8989-EF42-A294-7983DB2F4DD8}"/>
                  </a:ext>
                </a:extLst>
              </p:cNvPr>
              <p:cNvSpPr txBox="1"/>
              <p:nvPr/>
            </p:nvSpPr>
            <p:spPr>
              <a:xfrm>
                <a:off x="2274285" y="1698791"/>
                <a:ext cx="970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967A7D-10BF-D244-B129-3867F2CCC922}"/>
                  </a:ext>
                </a:extLst>
              </p:cNvPr>
              <p:cNvSpPr txBox="1"/>
              <p:nvPr/>
            </p:nvSpPr>
            <p:spPr>
              <a:xfrm>
                <a:off x="2274283" y="3315444"/>
                <a:ext cx="7469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DE3C50-F20B-A44C-80A1-015DAA43D728}"/>
              </a:ext>
            </a:extLst>
          </p:cNvPr>
          <p:cNvGrpSpPr/>
          <p:nvPr/>
        </p:nvGrpSpPr>
        <p:grpSpPr>
          <a:xfrm>
            <a:off x="2165261" y="1658464"/>
            <a:ext cx="746979" cy="1985985"/>
            <a:chOff x="1834018" y="1698791"/>
            <a:chExt cx="746979" cy="19859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981F0F-6618-8448-B3DD-F8B16DCA8CDD}"/>
                </a:ext>
              </a:extLst>
            </p:cNvPr>
            <p:cNvSpPr txBox="1"/>
            <p:nvPr/>
          </p:nvSpPr>
          <p:spPr>
            <a:xfrm>
              <a:off x="1834019" y="1698791"/>
              <a:ext cx="66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off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A67B36-D158-254E-AF64-B45D1F65AB4B}"/>
                </a:ext>
              </a:extLst>
            </p:cNvPr>
            <p:cNvSpPr txBox="1"/>
            <p:nvPr/>
          </p:nvSpPr>
          <p:spPr>
            <a:xfrm>
              <a:off x="1834018" y="3315444"/>
              <a:ext cx="746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82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285480" cy="577278"/>
          </a:xfrm>
        </p:spPr>
        <p:txBody>
          <a:bodyPr>
            <a:normAutofit/>
          </a:bodyPr>
          <a:lstStyle/>
          <a:p>
            <a:r>
              <a:rPr lang="en-US" dirty="0"/>
              <a:t>The developer’s view </a:t>
            </a:r>
            <a:r>
              <a:rPr lang="en-US" sz="2000" dirty="0"/>
              <a:t>(of, say, a</a:t>
            </a:r>
            <a:r>
              <a:rPr lang="en-US" sz="2400" dirty="0"/>
              <a:t> </a:t>
            </a:r>
            <a:r>
              <a:rPr lang="en-US" sz="1600" dirty="0">
                <a:latin typeface="Consolas"/>
                <a:cs typeface="Consolas"/>
              </a:rPr>
              <a:t>Xor</a:t>
            </a:r>
            <a:r>
              <a:rPr lang="en-US" dirty="0"/>
              <a:t> </a:t>
            </a:r>
            <a:r>
              <a:rPr lang="en-US" sz="2000" dirty="0"/>
              <a:t>gate)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905" y="3648706"/>
            <a:ext cx="4647800" cy="29126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These files specify: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chip interface (</a:t>
            </a:r>
            <a:r>
              <a:rPr lang="en-US" sz="1200" dirty="0">
                <a:latin typeface="Consolas"/>
                <a:cs typeface="Consolas"/>
              </a:rPr>
              <a:t>.hdl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How the chip is supposed to behave (</a:t>
            </a:r>
            <a:r>
              <a:rPr lang="en-US" sz="1200" dirty="0">
                <a:latin typeface="Consolas"/>
                <a:cs typeface="Consolas"/>
              </a:rPr>
              <a:t>.cmp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How to test the chip (</a:t>
            </a:r>
            <a:r>
              <a:rPr lang="en-US" sz="1200" dirty="0">
                <a:latin typeface="Consolas"/>
                <a:cs typeface="Consolas"/>
              </a:rPr>
              <a:t>.tst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6B3B0-C9CB-0847-9918-23A9C502AB9A}"/>
              </a:ext>
            </a:extLst>
          </p:cNvPr>
          <p:cNvGrpSpPr/>
          <p:nvPr/>
        </p:nvGrpSpPr>
        <p:grpSpPr>
          <a:xfrm>
            <a:off x="1276377" y="1050938"/>
            <a:ext cx="6663757" cy="4146036"/>
            <a:chOff x="637549" y="1025886"/>
            <a:chExt cx="6663757" cy="4146036"/>
          </a:xfrm>
        </p:grpSpPr>
        <p:grpSp>
          <p:nvGrpSpPr>
            <p:cNvPr id="7" name="Group 6"/>
            <p:cNvGrpSpPr/>
            <p:nvPr/>
          </p:nvGrpSpPr>
          <p:grpSpPr>
            <a:xfrm>
              <a:off x="4181549" y="1025886"/>
              <a:ext cx="3119757" cy="2268134"/>
              <a:chOff x="4181549" y="1025886"/>
              <a:chExt cx="3119757" cy="2268134"/>
            </a:xfrm>
          </p:grpSpPr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4194944" y="1361106"/>
                <a:ext cx="3106362" cy="19329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 Xor.hdl,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output-file Xor.out,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compare-to Xor.cmp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output-list a b out;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0, set b 0,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0, set b 1,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1, set b 0,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1, set b 1, eval, output;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181549" y="1025886"/>
                <a:ext cx="11404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Xor.tst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Rounded Rectangular Callout 18"/>
              <p:cNvSpPr/>
              <p:nvPr/>
            </p:nvSpPr>
            <p:spPr>
              <a:xfrm>
                <a:off x="6332046" y="1618524"/>
                <a:ext cx="594847" cy="561006"/>
              </a:xfrm>
              <a:prstGeom prst="wedgeRoundRectCallout">
                <a:avLst>
                  <a:gd name="adj1" fmla="val -29202"/>
                  <a:gd name="adj2" fmla="val 3355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buSzPct val="100000"/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test script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37549" y="1041735"/>
              <a:ext cx="3646439" cy="2268509"/>
              <a:chOff x="637549" y="1041735"/>
              <a:chExt cx="3646439" cy="226850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14077" y="1377330"/>
                <a:ext cx="3106362" cy="19329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defPPr>
                  <a:defRPr lang="en-US"/>
                </a:defPPr>
                <a:lvl1pPr marL="342900" indent="-342900"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 sz="1400">
                    <a:solidFill>
                      <a:srgbClr val="000000"/>
                    </a:solidFill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pPr algn="l"/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/**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Xor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 */</a:t>
                </a:r>
              </a:p>
              <a:p>
                <a:pPr algn="l"/>
                <a:r>
                  <a:rPr lang="en-US" sz="1200" dirty="0"/>
                  <a:t>CHIP Xor {</a:t>
                </a:r>
              </a:p>
              <a:p>
                <a:r>
                  <a:rPr lang="en-US" sz="1200" dirty="0"/>
                  <a:t>    IN a, b;</a:t>
                </a:r>
              </a:p>
              <a:p>
                <a:r>
                  <a:rPr lang="en-US" sz="1200" dirty="0"/>
                  <a:t>    OUT out;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    PARTS:</a:t>
                </a:r>
              </a:p>
              <a:p>
                <a:r>
                  <a:rPr lang="en-US" sz="1200" dirty="0"/>
                  <a:t>   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Implementation missing</a:t>
                </a:r>
              </a:p>
              <a:p>
                <a:r>
                  <a:rPr lang="en-US" sz="1200" dirty="0"/>
                  <a:t>}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7549" y="1041735"/>
                <a:ext cx="36464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Xor.hdl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Rounded Rectangular Callout 30"/>
              <p:cNvSpPr/>
              <p:nvPr/>
            </p:nvSpPr>
            <p:spPr>
              <a:xfrm>
                <a:off x="2977711" y="1618524"/>
                <a:ext cx="567154" cy="561006"/>
              </a:xfrm>
              <a:prstGeom prst="wedgeRoundRectCallout">
                <a:avLst>
                  <a:gd name="adj1" fmla="val -29202"/>
                  <a:gd name="adj2" fmla="val 3355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buSzPct val="100000"/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stub</a:t>
                </a:r>
                <a:b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file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97260" y="3563981"/>
              <a:ext cx="2604046" cy="1607941"/>
              <a:chOff x="4697260" y="3563981"/>
              <a:chExt cx="2604046" cy="160794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876181" y="3563981"/>
                <a:ext cx="1425125" cy="1607941"/>
                <a:chOff x="9472821" y="759821"/>
                <a:chExt cx="1425125" cy="1607941"/>
              </a:xfrm>
            </p:grpSpPr>
            <p:sp>
              <p:nvSpPr>
                <p:cNvPr id="1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9526856" y="1074722"/>
                  <a:ext cx="1371090" cy="129304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44000" rIns="93600" bIns="1440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a | b |out|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0 | 0 | 0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0 | 1 | 1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1 | 0 | 1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1 | 1 | 0 |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472821" y="759821"/>
                  <a:ext cx="11404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/>
                      <a:cs typeface="Consolas"/>
                    </a:rPr>
                    <a:t>Xor.cmp</a:t>
                  </a:r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32" name="Rounded Rectangular Callout 31"/>
              <p:cNvSpPr/>
              <p:nvPr/>
            </p:nvSpPr>
            <p:spPr>
              <a:xfrm>
                <a:off x="4697260" y="3563981"/>
                <a:ext cx="894262" cy="561930"/>
              </a:xfrm>
              <a:prstGeom prst="wedgeRoundRectCallout">
                <a:avLst>
                  <a:gd name="adj1" fmla="val 74524"/>
                  <a:gd name="adj2" fmla="val 25846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buSzPct val="100000"/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compare</a:t>
                </a:r>
                <a:b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file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0450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8285480" cy="577278"/>
          </a:xfrm>
        </p:spPr>
        <p:txBody>
          <a:bodyPr>
            <a:normAutofit/>
          </a:bodyPr>
          <a:lstStyle/>
          <a:p>
            <a:r>
              <a:rPr lang="en-US" dirty="0"/>
              <a:t>The developer’s view </a:t>
            </a:r>
            <a:r>
              <a:rPr lang="en-US" sz="2000" dirty="0"/>
              <a:t>(of, say, a</a:t>
            </a:r>
            <a:r>
              <a:rPr lang="en-US" sz="2400" dirty="0"/>
              <a:t> </a:t>
            </a:r>
            <a:r>
              <a:rPr lang="en-US" sz="1600" dirty="0">
                <a:latin typeface="Consolas"/>
                <a:cs typeface="Consolas"/>
              </a:rPr>
              <a:t>Xor</a:t>
            </a:r>
            <a:r>
              <a:rPr lang="en-US" dirty="0"/>
              <a:t> </a:t>
            </a:r>
            <a:r>
              <a:rPr lang="en-US" sz="2000" dirty="0"/>
              <a:t>gate)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905" y="3648706"/>
            <a:ext cx="5008138" cy="29126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These files specify: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chip interface (</a:t>
            </a:r>
            <a:r>
              <a:rPr lang="en-US" sz="1200" dirty="0">
                <a:latin typeface="Consolas"/>
                <a:cs typeface="Consolas"/>
              </a:rPr>
              <a:t>.hdl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How the chip is supposed to behave (</a:t>
            </a:r>
            <a:r>
              <a:rPr lang="en-US" sz="1200" dirty="0">
                <a:latin typeface="Consolas"/>
                <a:cs typeface="Consolas"/>
              </a:rPr>
              <a:t>.cmp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How to test the chip (</a:t>
            </a:r>
            <a:r>
              <a:rPr lang="en-US" sz="1200" dirty="0">
                <a:latin typeface="Consolas"/>
                <a:cs typeface="Consolas"/>
              </a:rPr>
              <a:t>.tst</a:t>
            </a:r>
            <a:r>
              <a:rPr lang="en-US" sz="18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solidFill>
                  <a:srgbClr val="0432FF"/>
                </a:solidFill>
              </a:rPr>
              <a:t>The developer’s task:</a:t>
            </a: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rgbClr val="0432FF"/>
                </a:solidFill>
              </a:rPr>
              <a:t>Implement the chip (complete the supplied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800" dirty="0">
                <a:solidFill>
                  <a:srgbClr val="0432FF"/>
                </a:solidFill>
              </a:rPr>
              <a:t> file), using these resources.</a:t>
            </a:r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26B3B0-C9CB-0847-9918-23A9C502AB9A}"/>
              </a:ext>
            </a:extLst>
          </p:cNvPr>
          <p:cNvGrpSpPr/>
          <p:nvPr/>
        </p:nvGrpSpPr>
        <p:grpSpPr>
          <a:xfrm>
            <a:off x="1276377" y="1050938"/>
            <a:ext cx="6663757" cy="4146036"/>
            <a:chOff x="637549" y="1025886"/>
            <a:chExt cx="6663757" cy="4146036"/>
          </a:xfrm>
        </p:grpSpPr>
        <p:grpSp>
          <p:nvGrpSpPr>
            <p:cNvPr id="7" name="Group 6"/>
            <p:cNvGrpSpPr/>
            <p:nvPr/>
          </p:nvGrpSpPr>
          <p:grpSpPr>
            <a:xfrm>
              <a:off x="4181549" y="1025886"/>
              <a:ext cx="3119757" cy="2268134"/>
              <a:chOff x="4181549" y="1025886"/>
              <a:chExt cx="3119757" cy="2268134"/>
            </a:xfrm>
          </p:grpSpPr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4194944" y="1361106"/>
                <a:ext cx="3106362" cy="19329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load Xor.hdl,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output-file Xor.out,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compare-to Xor.cmp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output-list a b out;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0, set b 0,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0, set b 1,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1, set b 0, eval, output;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set a 1, set b 1, eval, output;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181549" y="1025886"/>
                <a:ext cx="11404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Xor.tst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9" name="Rounded Rectangular Callout 18"/>
              <p:cNvSpPr/>
              <p:nvPr/>
            </p:nvSpPr>
            <p:spPr>
              <a:xfrm>
                <a:off x="6332046" y="1618524"/>
                <a:ext cx="594847" cy="561006"/>
              </a:xfrm>
              <a:prstGeom prst="wedgeRoundRectCallout">
                <a:avLst>
                  <a:gd name="adj1" fmla="val -29202"/>
                  <a:gd name="adj2" fmla="val 3355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buSzPct val="100000"/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test script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37549" y="1041735"/>
              <a:ext cx="3646439" cy="2268509"/>
              <a:chOff x="637549" y="1041735"/>
              <a:chExt cx="3646439" cy="226850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14077" y="1377330"/>
                <a:ext cx="3106362" cy="19329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defPPr>
                  <a:defRPr lang="en-US"/>
                </a:defPPr>
                <a:lvl1pPr marL="342900" indent="-342900"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 sz="1400">
                    <a:solidFill>
                      <a:srgbClr val="000000"/>
                    </a:solidFill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pPr algn="l"/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/**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Sets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Xor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 */</a:t>
                </a:r>
              </a:p>
              <a:p>
                <a:pPr algn="l"/>
                <a:r>
                  <a:rPr lang="en-US" sz="1200" dirty="0"/>
                  <a:t>CHIP Xor {</a:t>
                </a:r>
              </a:p>
              <a:p>
                <a:r>
                  <a:rPr lang="en-US" sz="1200" dirty="0"/>
                  <a:t>    IN a, b;</a:t>
                </a:r>
              </a:p>
              <a:p>
                <a:r>
                  <a:rPr lang="en-US" sz="1200" dirty="0"/>
                  <a:t>    OUT out;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    PARTS:</a:t>
                </a:r>
              </a:p>
              <a:p>
                <a:r>
                  <a:rPr lang="en-US" sz="1200" dirty="0"/>
                  <a:t>   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Implementation missing</a:t>
                </a:r>
              </a:p>
              <a:p>
                <a:r>
                  <a:rPr lang="en-US" sz="1200" dirty="0"/>
                  <a:t>}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7549" y="1041735"/>
                <a:ext cx="36464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Xor.hdl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31" name="Rounded Rectangular Callout 30"/>
              <p:cNvSpPr/>
              <p:nvPr/>
            </p:nvSpPr>
            <p:spPr>
              <a:xfrm>
                <a:off x="2977711" y="1618524"/>
                <a:ext cx="567154" cy="561006"/>
              </a:xfrm>
              <a:prstGeom prst="wedgeRoundRectCallout">
                <a:avLst>
                  <a:gd name="adj1" fmla="val -29202"/>
                  <a:gd name="adj2" fmla="val 33559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buSzPct val="100000"/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stub</a:t>
                </a:r>
                <a:b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file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97260" y="3563981"/>
              <a:ext cx="2604046" cy="1607941"/>
              <a:chOff x="4697260" y="3563981"/>
              <a:chExt cx="2604046" cy="160794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876181" y="3563981"/>
                <a:ext cx="1425125" cy="1607941"/>
                <a:chOff x="9472821" y="759821"/>
                <a:chExt cx="1425125" cy="1607941"/>
              </a:xfrm>
            </p:grpSpPr>
            <p:sp>
              <p:nvSpPr>
                <p:cNvPr id="1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9526856" y="1074722"/>
                  <a:ext cx="1371090" cy="129304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293973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08000" tIns="144000" rIns="93600" bIns="14400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a | b |out|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0 | 0 | 0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0 | 1 | 1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1 | 0 | 1 |</a:t>
                  </a:r>
                </a:p>
                <a:p>
                  <a:pPr algn="just">
                    <a:spcBef>
                      <a:spcPct val="15000"/>
                    </a:spcBef>
                    <a:buClr>
                      <a:srgbClr val="006600"/>
                    </a:buClr>
                    <a:buSzPct val="85000"/>
                    <a:buFont typeface="Wingdings" charset="0"/>
                    <a:buNone/>
                  </a:pPr>
                  <a:r>
                    <a:rPr lang="en-US" sz="1200" dirty="0">
                      <a:solidFill>
                        <a:srgbClr val="000000"/>
                      </a:solidFill>
                      <a:latin typeface="Consolas"/>
                      <a:cs typeface="Consolas"/>
                    </a:rPr>
                    <a:t>| 1 | 1 | 0 |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472821" y="759821"/>
                  <a:ext cx="11404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onsolas"/>
                      <a:cs typeface="Consolas"/>
                    </a:rPr>
                    <a:t>Xor.cmp</a:t>
                  </a:r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</p:grpSp>
          <p:sp>
            <p:nvSpPr>
              <p:cNvPr id="32" name="Rounded Rectangular Callout 31"/>
              <p:cNvSpPr/>
              <p:nvPr/>
            </p:nvSpPr>
            <p:spPr>
              <a:xfrm>
                <a:off x="4697260" y="3563981"/>
                <a:ext cx="894262" cy="561930"/>
              </a:xfrm>
              <a:prstGeom prst="wedgeRoundRectCallout">
                <a:avLst>
                  <a:gd name="adj1" fmla="val 74524"/>
                  <a:gd name="adj2" fmla="val 25846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buSzPct val="100000"/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compare</a:t>
                </a:r>
                <a:b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file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6B34A1-976A-B74B-BBA7-F3810EF1A09E}"/>
              </a:ext>
            </a:extLst>
          </p:cNvPr>
          <p:cNvSpPr txBox="1"/>
          <p:nvPr/>
        </p:nvSpPr>
        <p:spPr>
          <a:xfrm>
            <a:off x="9674087" y="40684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42654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71435"/>
            <a:ext cx="8104085" cy="2651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895" y="3024433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577692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209099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352715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639571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393300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059372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410541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4102227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216346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598275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767581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726499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247211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216346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598275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767581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839322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35290" y="2180699"/>
            <a:ext cx="5427736" cy="2858992"/>
            <a:chOff x="1471935" y="3318108"/>
            <a:chExt cx="5427736" cy="2858992"/>
          </a:xfrm>
        </p:grpSpPr>
        <p:sp>
          <p:nvSpPr>
            <p:cNvPr id="70" name="Oval 69"/>
            <p:cNvSpPr/>
            <p:nvPr/>
          </p:nvSpPr>
          <p:spPr>
            <a:xfrm>
              <a:off x="6554105" y="5870624"/>
              <a:ext cx="345566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4384096" y="5472553"/>
              <a:ext cx="432630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4378802" y="5874700"/>
              <a:ext cx="432630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2129625" y="5039042"/>
              <a:ext cx="432630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2129625" y="5406462"/>
              <a:ext cx="432630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1471935" y="3318108"/>
              <a:ext cx="432630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7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71435"/>
            <a:ext cx="8104085" cy="2651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895" y="3024433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577692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209099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352715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639571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393300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059372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410541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4102227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216346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598275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767581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726499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247211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216346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598275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767581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839322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35290" y="2180699"/>
            <a:ext cx="5427736" cy="2858992"/>
            <a:chOff x="1471935" y="3318108"/>
            <a:chExt cx="5427736" cy="2858992"/>
          </a:xfrm>
        </p:grpSpPr>
        <p:sp>
          <p:nvSpPr>
            <p:cNvPr id="70" name="Oval 69"/>
            <p:cNvSpPr/>
            <p:nvPr/>
          </p:nvSpPr>
          <p:spPr>
            <a:xfrm>
              <a:off x="6554105" y="5870624"/>
              <a:ext cx="345566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4384096" y="5472553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4378802" y="5874700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2129625" y="5039042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2129625" y="5406462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1471935" y="3318108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p6</a:t>
              </a:r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021BAE3-32BD-094D-B17B-67E9D7D64C2D}"/>
              </a:ext>
            </a:extLst>
          </p:cNvPr>
          <p:cNvSpPr txBox="1">
            <a:spLocks/>
          </p:cNvSpPr>
          <p:nvPr/>
        </p:nvSpPr>
        <p:spPr>
          <a:xfrm>
            <a:off x="5117756" y="5453655"/>
            <a:ext cx="3161235" cy="816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Project 1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Build 15 elementary logic gates</a:t>
            </a:r>
            <a:endParaRPr lang="en-US" sz="1800" dirty="0">
              <a:solidFill>
                <a:srgbClr val="0432FF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648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30581" y="4675374"/>
            <a:ext cx="8511757" cy="1992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Why these 15 particular gates?</a:t>
            </a:r>
          </a:p>
          <a:p>
            <a:pPr marL="265113" indent="-265113">
              <a:spcBef>
                <a:spcPts val="1200"/>
              </a:spcBef>
              <a:buSzPct val="120000"/>
            </a:pPr>
            <a:r>
              <a:rPr lang="en-US" sz="2000" dirty="0">
                <a:latin typeface="Times New Roman"/>
                <a:cs typeface="Times New Roman"/>
              </a:rPr>
              <a:t>Commonly used gates</a:t>
            </a:r>
          </a:p>
          <a:p>
            <a:pPr marL="265113" indent="-265113">
              <a:spcBef>
                <a:spcPts val="1200"/>
              </a:spcBef>
              <a:buSzPct val="120000"/>
            </a:pPr>
            <a:r>
              <a:rPr lang="en-US" sz="2000" dirty="0">
                <a:latin typeface="Times New Roman"/>
                <a:cs typeface="Times New Roman"/>
              </a:rPr>
              <a:t>Comprise all the elementary logic gates needed to build our computer.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075170" y="970316"/>
            <a:ext cx="6474705" cy="3821863"/>
            <a:chOff x="1075170" y="970316"/>
            <a:chExt cx="6474705" cy="3821863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1075170" y="970316"/>
              <a:ext cx="5793533" cy="5786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Given:</a:t>
              </a:r>
              <a:r>
                <a:rPr lang="en-US" sz="1800" dirty="0">
                  <a:latin typeface="Times New Roman"/>
                  <a:cs typeface="Times New Roman"/>
                </a:rPr>
                <a:t>   </a:t>
              </a:r>
              <a:r>
                <a:rPr lang="en-US" sz="1400" dirty="0">
                  <a:latin typeface="Consolas"/>
                  <a:cs typeface="Consolas"/>
                </a:rPr>
                <a:t>Nand</a:t>
              </a:r>
            </a:p>
            <a:p>
              <a:pPr marL="0" indent="0">
                <a:buFont typeface="Arial"/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Goal:</a:t>
              </a:r>
              <a:r>
                <a:rPr lang="en-US" sz="1800" dirty="0">
                  <a:latin typeface="Times New Roman"/>
                  <a:cs typeface="Times New Roman"/>
                </a:rPr>
                <a:t>     Build the following gates: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DMux8Way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Mux16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3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416076" y="1801519"/>
            <a:ext cx="6133799" cy="2990660"/>
            <a:chOff x="1416076" y="1801519"/>
            <a:chExt cx="6133799" cy="2990660"/>
          </a:xfrm>
        </p:grpSpPr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DMux8Way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Mux16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7481C2-30E3-9D42-BCB8-4DE48BAD2D76}"/>
              </a:ext>
            </a:extLst>
          </p:cNvPr>
          <p:cNvGrpSpPr/>
          <p:nvPr/>
        </p:nvGrpSpPr>
        <p:grpSpPr>
          <a:xfrm>
            <a:off x="1070882" y="3763470"/>
            <a:ext cx="594730" cy="566611"/>
            <a:chOff x="1070881" y="3850919"/>
            <a:chExt cx="594730" cy="566611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2C915B40-B16A-5144-A87C-C85B1BD2DB8A}"/>
                </a:ext>
              </a:extLst>
            </p:cNvPr>
            <p:cNvSpPr/>
            <p:nvPr/>
          </p:nvSpPr>
          <p:spPr>
            <a:xfrm>
              <a:off x="1070882" y="3850919"/>
              <a:ext cx="594729" cy="2384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F271D1E-53FB-EA4F-8A55-28B9EDB9B78A}"/>
                </a:ext>
              </a:extLst>
            </p:cNvPr>
            <p:cNvSpPr/>
            <p:nvPr/>
          </p:nvSpPr>
          <p:spPr>
            <a:xfrm>
              <a:off x="1070881" y="4179048"/>
              <a:ext cx="594729" cy="2384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C9EE7B3-B3E0-8947-9F0C-72BE5BECAA08}"/>
              </a:ext>
            </a:extLst>
          </p:cNvPr>
          <p:cNvSpPr txBox="1">
            <a:spLocks/>
          </p:cNvSpPr>
          <p:nvPr/>
        </p:nvSpPr>
        <p:spPr>
          <a:xfrm>
            <a:off x="1075170" y="970316"/>
            <a:ext cx="5793533" cy="578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u="sng" dirty="0">
                <a:latin typeface="Times New Roman"/>
                <a:cs typeface="Times New Roman"/>
              </a:rPr>
              <a:t>Given:</a:t>
            </a:r>
            <a:r>
              <a:rPr lang="en-US" sz="1800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latin typeface="Consolas"/>
                <a:cs typeface="Consolas"/>
              </a:rPr>
              <a:t>Nand</a:t>
            </a:r>
          </a:p>
          <a:p>
            <a:pPr marL="0" indent="0">
              <a:buFont typeface="Arial"/>
              <a:buNone/>
            </a:pPr>
            <a:r>
              <a:rPr lang="en-US" sz="1800" u="sng" dirty="0">
                <a:latin typeface="Times New Roman"/>
                <a:cs typeface="Times New Roman"/>
              </a:rPr>
              <a:t>Goal:</a:t>
            </a:r>
            <a:r>
              <a:rPr lang="en-US" sz="1800" dirty="0">
                <a:latin typeface="Times New Roman"/>
                <a:cs typeface="Times New Roman"/>
              </a:rPr>
              <a:t>     Build the following gates:</a:t>
            </a:r>
          </a:p>
        </p:txBody>
      </p:sp>
    </p:spTree>
    <p:extLst>
      <p:ext uri="{BB962C8B-B14F-4D97-AF65-F5344CB8AC3E}">
        <p14:creationId xmlns:p14="http://schemas.microsoft.com/office/powerpoint/2010/main" val="24348357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Multiplexor / Demultiplexor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616" b="3094"/>
          <a:stretch/>
        </p:blipFill>
        <p:spPr>
          <a:xfrm>
            <a:off x="1306132" y="1051681"/>
            <a:ext cx="1691068" cy="1294068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437133" y="3940006"/>
            <a:ext cx="3483892" cy="1288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>
                <a:latin typeface="Times New Roman"/>
                <a:cs typeface="Times New Roman"/>
              </a:rPr>
              <a:t>Widely used in:</a:t>
            </a:r>
          </a:p>
          <a:p>
            <a:pPr marL="231775" indent="-231775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Hardware design </a:t>
            </a:r>
          </a:p>
          <a:p>
            <a:pPr marL="231775" indent="-231775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Communications networks.</a:t>
            </a:r>
          </a:p>
          <a:p>
            <a:pPr marL="0" indent="0">
              <a:buFont typeface="Arial"/>
              <a:buNone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7133" y="2443678"/>
            <a:ext cx="2297942" cy="1215141"/>
          </a:xfrm>
          <a:prstGeom prst="rect">
            <a:avLst/>
          </a:prstGeom>
          <a:noFill/>
          <a:effectLst/>
        </p:spPr>
        <p:txBody>
          <a:bodyPr vert="horz" lIns="216000" tIns="93600" rIns="0" bIns="936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E450E-B115-9E45-A9B9-529807688702}"/>
              </a:ext>
            </a:extLst>
          </p:cNvPr>
          <p:cNvSpPr txBox="1"/>
          <p:nvPr/>
        </p:nvSpPr>
        <p:spPr>
          <a:xfrm>
            <a:off x="4215968" y="2443678"/>
            <a:ext cx="2500271" cy="1174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2FB0B-DC55-B846-8E0F-207C8F22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353" y="1051681"/>
            <a:ext cx="1719379" cy="12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1: Using Mux logic to build a programmable gate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8" y="4009144"/>
            <a:ext cx="3443280" cy="255191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82127" y="3866206"/>
            <a:ext cx="4169146" cy="2280263"/>
            <a:chOff x="4282127" y="3929706"/>
            <a:chExt cx="4169146" cy="2280263"/>
          </a:xfrm>
        </p:grpSpPr>
        <p:sp>
          <p:nvSpPr>
            <p:cNvPr id="19" name="TextBox 18"/>
            <p:cNvSpPr txBox="1"/>
            <p:nvPr/>
          </p:nvSpPr>
          <p:spPr>
            <a:xfrm>
              <a:off x="4335420" y="4220840"/>
              <a:ext cx="4115853" cy="1989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8000" tIns="108000" rIns="0" bIns="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200" dirty="0"/>
                <a:t>CHIP AndMuxOr {</a:t>
              </a:r>
            </a:p>
            <a:p>
              <a:r>
                <a:rPr lang="en-US" sz="1200" dirty="0"/>
                <a:t>    IN 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/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/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sel</a:t>
              </a:r>
              <a:r>
                <a:rPr lang="en-US" sz="1200" dirty="0"/>
                <a:t>;</a:t>
              </a:r>
            </a:p>
            <a:p>
              <a:r>
                <a:rPr lang="en-US" sz="1200" dirty="0"/>
                <a:t>    OUT 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/>
                <a:t>;</a:t>
              </a:r>
            </a:p>
            <a:p>
              <a:endParaRPr lang="en-US" sz="1200" dirty="0"/>
            </a:p>
            <a:p>
              <a:r>
                <a:rPr lang="en-US" sz="1200" dirty="0"/>
                <a:t>    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4282127" y="3929706"/>
              <a:ext cx="1405208" cy="38349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Consolas"/>
                  <a:cs typeface="Consolas"/>
                </a:rPr>
                <a:t>Mux.hdl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1BCA16-B324-6E42-AECC-16F7C5A7D119}"/>
              </a:ext>
            </a:extLst>
          </p:cNvPr>
          <p:cNvGrpSpPr/>
          <p:nvPr/>
        </p:nvGrpSpPr>
        <p:grpSpPr>
          <a:xfrm>
            <a:off x="1237889" y="1019523"/>
            <a:ext cx="7213384" cy="2638731"/>
            <a:chOff x="1237889" y="1019523"/>
            <a:chExt cx="7213384" cy="2638731"/>
          </a:xfrm>
        </p:grpSpPr>
        <p:sp>
          <p:nvSpPr>
            <p:cNvPr id="11" name="Left Brace 10"/>
            <p:cNvSpPr/>
            <p:nvPr/>
          </p:nvSpPr>
          <p:spPr>
            <a:xfrm rot="10800000" flipV="1">
              <a:off x="5580680" y="1332726"/>
              <a:ext cx="213310" cy="1014833"/>
            </a:xfrm>
            <a:prstGeom prst="leftBrace">
              <a:avLst>
                <a:gd name="adj1" fmla="val 51435"/>
                <a:gd name="adj2" fmla="val 53134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93990" y="1643621"/>
              <a:ext cx="2609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sel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gate acts like an And gate</a:t>
              </a:r>
            </a:p>
          </p:txBody>
        </p:sp>
        <p:graphicFrame>
          <p:nvGraphicFramePr>
            <p:cNvPr id="17" name="Content Placeholder 3">
              <a:extLst>
                <a:ext uri="{FF2B5EF4-FFF2-40B4-BE49-F238E27FC236}">
                  <a16:creationId xmlns:a16="http://schemas.microsoft.com/office/drawing/2014/main" id="{B45A673F-E90C-094C-9BE4-24DAA289557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572515" y="1019523"/>
            <a:ext cx="1942907" cy="2468880"/>
          </p:xfrm>
          <a:graphic>
            <a:graphicData uri="http://schemas.openxmlformats.org/drawingml/2006/table">
              <a:tbl>
                <a:tblPr firstRow="1" lastCol="1" bandRow="1">
                  <a:tableStyleId>{B301B821-A1FF-4177-AEE7-76D212191A09}</a:tableStyleId>
                </a:tblPr>
                <a:tblGrid>
                  <a:gridCol w="4463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32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02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a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b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sel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out</a:t>
                        </a:r>
                      </a:p>
                    </a:txBody>
                    <a:tcPr marL="0" marR="0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64547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A68B5041-DC9A-C04F-BF7A-C1EB0070E3F9}"/>
                </a:ext>
              </a:extLst>
            </p:cNvPr>
            <p:cNvSpPr/>
            <p:nvPr/>
          </p:nvSpPr>
          <p:spPr>
            <a:xfrm rot="10800000" flipV="1">
              <a:off x="5616045" y="2429946"/>
              <a:ext cx="213310" cy="1014833"/>
            </a:xfrm>
            <a:prstGeom prst="leftBrace">
              <a:avLst>
                <a:gd name="adj1" fmla="val 51435"/>
                <a:gd name="adj2" fmla="val 53134"/>
              </a:avLst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47194C-6D3B-754B-AA1B-2D6D712AC43D}"/>
                </a:ext>
              </a:extLst>
            </p:cNvPr>
            <p:cNvSpPr txBox="1"/>
            <p:nvPr/>
          </p:nvSpPr>
          <p:spPr>
            <a:xfrm>
              <a:off x="5842195" y="2671766"/>
              <a:ext cx="2609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sel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gate acts like an Or gate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D2E1BB-A13C-1F4B-8C53-E539FDE8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889" y="1085082"/>
              <a:ext cx="2157070" cy="137213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58430B-77C8-DD41-85B8-8548F8B8824C}"/>
                </a:ext>
              </a:extLst>
            </p:cNvPr>
            <p:cNvSpPr txBox="1"/>
            <p:nvPr/>
          </p:nvSpPr>
          <p:spPr>
            <a:xfrm>
              <a:off x="1506136" y="2443113"/>
              <a:ext cx="2297942" cy="1215141"/>
            </a:xfrm>
            <a:prstGeom prst="rect">
              <a:avLst/>
            </a:prstGeom>
            <a:noFill/>
            <a:effectLst/>
          </p:spPr>
          <p:txBody>
            <a:bodyPr vert="horz" lIns="216000" tIns="93600" rIns="0" bIns="93600" rtlCol="0" anchor="ctr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 (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sel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80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1: Using Mux logic to build a programmable gate</a:t>
            </a:r>
          </a:p>
        </p:txBody>
      </p:sp>
      <p:sp>
        <p:nvSpPr>
          <p:cNvPr id="11" name="Left Brace 10"/>
          <p:cNvSpPr/>
          <p:nvPr/>
        </p:nvSpPr>
        <p:spPr>
          <a:xfrm rot="10800000" flipV="1">
            <a:off x="5580680" y="1332726"/>
            <a:ext cx="213310" cy="1014833"/>
          </a:xfrm>
          <a:prstGeom prst="leftBrace">
            <a:avLst>
              <a:gd name="adj1" fmla="val 51435"/>
              <a:gd name="adj2" fmla="val 53134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3990" y="1643621"/>
            <a:ext cx="260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gate acts like an And gate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8" y="4009144"/>
            <a:ext cx="3443280" cy="255191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82127" y="3866206"/>
            <a:ext cx="4169146" cy="2280263"/>
            <a:chOff x="4282127" y="3929706"/>
            <a:chExt cx="4169146" cy="2280263"/>
          </a:xfrm>
        </p:grpSpPr>
        <p:sp>
          <p:nvSpPr>
            <p:cNvPr id="19" name="TextBox 18"/>
            <p:cNvSpPr txBox="1"/>
            <p:nvPr/>
          </p:nvSpPr>
          <p:spPr>
            <a:xfrm>
              <a:off x="4335420" y="4220840"/>
              <a:ext cx="4115853" cy="1989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08000" tIns="108000" rIns="0" bIns="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200" dirty="0"/>
                <a:t>CHIP AndMuxOr {</a:t>
              </a:r>
            </a:p>
            <a:p>
              <a:r>
                <a:rPr lang="en-US" sz="1200" dirty="0"/>
                <a:t>    IN 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/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/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sel</a:t>
              </a:r>
              <a:r>
                <a:rPr lang="en-US" sz="1200" dirty="0"/>
                <a:t>;</a:t>
              </a:r>
            </a:p>
            <a:p>
              <a:r>
                <a:rPr lang="en-US" sz="1200" dirty="0"/>
                <a:t>    OUT 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/>
                <a:t>;</a:t>
              </a:r>
            </a:p>
            <a:p>
              <a:endParaRPr lang="en-US" sz="1200" dirty="0"/>
            </a:p>
            <a:p>
              <a:r>
                <a:rPr lang="en-US" sz="1200" dirty="0"/>
                <a:t>    PARTS:</a:t>
              </a:r>
            </a:p>
            <a:p>
              <a:r>
                <a:rPr lang="en-US" sz="1200" dirty="0"/>
                <a:t>    </a:t>
              </a:r>
              <a:r>
                <a:rPr lang="en-US" sz="1200" dirty="0">
                  <a:solidFill>
                    <a:schemeClr val="tx1"/>
                  </a:solidFill>
                </a:rPr>
                <a:t>And (a=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>
                  <a:solidFill>
                    <a:schemeClr val="tx1"/>
                  </a:solidFill>
                </a:rPr>
                <a:t>, b=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</a:rPr>
                <a:t>, out=andOut);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Or  (a=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>
                  <a:solidFill>
                    <a:schemeClr val="tx1"/>
                  </a:solidFill>
                </a:rPr>
                <a:t>, b=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</a:rPr>
                <a:t>, out=orOut);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Mux (a=andOut, b=orOut, sel=</a:t>
              </a:r>
              <a:r>
                <a:rPr lang="en-US" sz="1200" dirty="0">
                  <a:solidFill>
                    <a:srgbClr val="0432FF"/>
                  </a:solidFill>
                </a:rPr>
                <a:t>sel</a:t>
              </a:r>
              <a:r>
                <a:rPr lang="en-US" sz="1200" dirty="0">
                  <a:solidFill>
                    <a:schemeClr val="tx1"/>
                  </a:solidFill>
                </a:rPr>
                <a:t>, out=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>
                  <a:solidFill>
                    <a:schemeClr val="tx1"/>
                  </a:solidFill>
                </a:rPr>
                <a:t>);</a:t>
              </a:r>
            </a:p>
            <a:p>
              <a:r>
                <a:rPr lang="en-US" sz="1200" dirty="0"/>
                <a:t>}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4282127" y="3929706"/>
              <a:ext cx="1405208" cy="38349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Consolas"/>
                  <a:cs typeface="Consolas"/>
                </a:rPr>
                <a:t>Mux.hdl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</p:grp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B45A673F-E90C-094C-9BE4-24DAA2895574}"/>
              </a:ext>
            </a:extLst>
          </p:cNvPr>
          <p:cNvGraphicFramePr>
            <a:graphicFrameLocks/>
          </p:cNvGraphicFramePr>
          <p:nvPr/>
        </p:nvGraphicFramePr>
        <p:xfrm>
          <a:off x="3572515" y="1019523"/>
          <a:ext cx="1942907" cy="246888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44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Left Brace 20">
            <a:extLst>
              <a:ext uri="{FF2B5EF4-FFF2-40B4-BE49-F238E27FC236}">
                <a16:creationId xmlns:a16="http://schemas.microsoft.com/office/drawing/2014/main" id="{A68B5041-DC9A-C04F-BF7A-C1EB0070E3F9}"/>
              </a:ext>
            </a:extLst>
          </p:cNvPr>
          <p:cNvSpPr/>
          <p:nvPr/>
        </p:nvSpPr>
        <p:spPr>
          <a:xfrm rot="10800000" flipV="1">
            <a:off x="5616045" y="2429946"/>
            <a:ext cx="213310" cy="1014833"/>
          </a:xfrm>
          <a:prstGeom prst="leftBrace">
            <a:avLst>
              <a:gd name="adj1" fmla="val 51435"/>
              <a:gd name="adj2" fmla="val 53134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7194C-6D3B-754B-AA1B-2D6D712AC43D}"/>
              </a:ext>
            </a:extLst>
          </p:cNvPr>
          <p:cNvSpPr txBox="1"/>
          <p:nvPr/>
        </p:nvSpPr>
        <p:spPr>
          <a:xfrm>
            <a:off x="5842195" y="2671766"/>
            <a:ext cx="260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gate acts like an Or gate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D2E1BB-A13C-1F4B-8C53-E539FDE8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89" y="1085082"/>
            <a:ext cx="2157070" cy="13721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8430B-77C8-DD41-85B8-8548F8B8824C}"/>
              </a:ext>
            </a:extLst>
          </p:cNvPr>
          <p:cNvSpPr txBox="1"/>
          <p:nvPr/>
        </p:nvSpPr>
        <p:spPr>
          <a:xfrm>
            <a:off x="1506136" y="2443113"/>
            <a:ext cx="2297942" cy="1215141"/>
          </a:xfrm>
          <a:prstGeom prst="rect">
            <a:avLst/>
          </a:prstGeom>
          <a:noFill/>
          <a:effectLst/>
        </p:spPr>
        <p:txBody>
          <a:bodyPr vert="horz" lIns="216000" tIns="93600" rIns="0" bIns="936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717414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Using Mux logic in communications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393" y="3872231"/>
            <a:ext cx="8162497" cy="1126979"/>
          </a:xfrm>
        </p:spPr>
        <p:txBody>
          <a:bodyPr>
            <a:normAutofit/>
          </a:bodyPr>
          <a:lstStyle/>
          <a:p>
            <a:r>
              <a:rPr lang="en-US" sz="2000" dirty="0"/>
              <a:t>Enables transmitting multiple messages simultaneously using a single,</a:t>
            </a:r>
            <a:br>
              <a:rPr lang="en-US" sz="2000" dirty="0"/>
            </a:br>
            <a:r>
              <a:rPr lang="en-US" sz="2000" dirty="0"/>
              <a:t>shared communications line</a:t>
            </a:r>
          </a:p>
          <a:p>
            <a:r>
              <a:rPr lang="en-US" sz="2000" dirty="0">
                <a:solidFill>
                  <a:srgbClr val="000090"/>
                </a:solidFill>
              </a:rPr>
              <a:t>Unrelated to this course.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154702"/>
            <a:ext cx="6690294" cy="2436719"/>
            <a:chOff x="1090899" y="1105819"/>
            <a:chExt cx="7643132" cy="31094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7066" b="6597"/>
            <a:stretch/>
          </p:blipFill>
          <p:spPr>
            <a:xfrm>
              <a:off x="1090899" y="1105819"/>
              <a:ext cx="7339086" cy="3109432"/>
            </a:xfrm>
            <a:prstGeom prst="rect">
              <a:avLst/>
            </a:prstGeom>
          </p:spPr>
        </p:pic>
        <p:sp>
          <p:nvSpPr>
            <p:cNvPr id="10" name="Cloud Callout 9"/>
            <p:cNvSpPr/>
            <p:nvPr/>
          </p:nvSpPr>
          <p:spPr>
            <a:xfrm>
              <a:off x="1394945" y="2366243"/>
              <a:ext cx="1068361" cy="644649"/>
            </a:xfrm>
            <a:prstGeom prst="cloudCallout">
              <a:avLst>
                <a:gd name="adj1" fmla="val -7530"/>
                <a:gd name="adj2" fmla="val 31369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/>
            <a:lstStyle/>
            <a:p>
              <a:pPr algn="ctr"/>
              <a:r>
                <a:rPr lang="en-US" sz="1400" b="1" dirty="0"/>
                <a:t>source</a:t>
              </a:r>
            </a:p>
          </p:txBody>
        </p:sp>
        <p:sp>
          <p:nvSpPr>
            <p:cNvPr id="13" name="Cloud Callout 12"/>
            <p:cNvSpPr/>
            <p:nvPr/>
          </p:nvSpPr>
          <p:spPr>
            <a:xfrm>
              <a:off x="7043256" y="2398212"/>
              <a:ext cx="1690775" cy="644649"/>
            </a:xfrm>
            <a:prstGeom prst="cloudCallout">
              <a:avLst>
                <a:gd name="adj1" fmla="val -7530"/>
                <a:gd name="adj2" fmla="val 31369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/>
            <a:lstStyle/>
            <a:p>
              <a:pPr algn="ctr"/>
              <a:r>
                <a:rPr lang="en-US" sz="1400" b="1" dirty="0"/>
                <a:t>destination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7B9D95-284B-BC4D-BB52-8341732257FD}"/>
              </a:ext>
            </a:extLst>
          </p:cNvPr>
          <p:cNvSpPr txBox="1">
            <a:spLocks/>
          </p:cNvSpPr>
          <p:nvPr/>
        </p:nvSpPr>
        <p:spPr>
          <a:xfrm>
            <a:off x="2853509" y="2640703"/>
            <a:ext cx="2456390" cy="94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1600" dirty="0"/>
              <a:t> inputs feed from oscillators that produce alternating 0 and 1 signals</a:t>
            </a:r>
          </a:p>
        </p:txBody>
      </p:sp>
    </p:spTree>
    <p:extLst>
      <p:ext uri="{BB962C8B-B14F-4D97-AF65-F5344CB8AC3E}">
        <p14:creationId xmlns:p14="http://schemas.microsoft.com/office/powerpoint/2010/main" val="320554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AC3CEF-2048-9646-BA40-93F20B48D674}"/>
              </a:ext>
            </a:extLst>
          </p:cNvPr>
          <p:cNvGrpSpPr/>
          <p:nvPr/>
        </p:nvGrpSpPr>
        <p:grpSpPr>
          <a:xfrm>
            <a:off x="1946358" y="1181429"/>
            <a:ext cx="397293" cy="1388771"/>
            <a:chOff x="1946358" y="1181429"/>
            <a:chExt cx="397293" cy="138877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812175C-8252-C64B-B1D9-28F382889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139" y="2175455"/>
              <a:ext cx="295678" cy="39474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1E5E5A6-18E8-6144-8FE9-CA68BD3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6335" y="1720803"/>
              <a:ext cx="377341" cy="37734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B0ECBF-F974-544C-9807-24A62C5F5C1D}"/>
                </a:ext>
              </a:extLst>
            </p:cNvPr>
            <p:cNvSpPr txBox="1"/>
            <p:nvPr/>
          </p:nvSpPr>
          <p:spPr>
            <a:xfrm>
              <a:off x="1946358" y="1181429"/>
              <a:ext cx="397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000" i="1" dirty="0">
                  <a:latin typeface="Times New Roman"/>
                  <a:cs typeface="Times New Roman"/>
                </a:rPr>
                <a:t>b</a:t>
              </a:r>
              <a:r>
                <a:rPr lang="en-US" sz="2000" baseline="-25000" dirty="0">
                  <a:latin typeface="Times New Roman"/>
                  <a:cs typeface="Times New Roman"/>
                </a:rPr>
                <a:t>0</a:t>
              </a:r>
              <a:endParaRPr lang="en-US" sz="20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9AF41E0-E700-774C-80FF-FE4FAFF2F136}"/>
              </a:ext>
            </a:extLst>
          </p:cNvPr>
          <p:cNvSpPr txBox="1"/>
          <p:nvPr/>
        </p:nvSpPr>
        <p:spPr>
          <a:xfrm>
            <a:off x="1486043" y="1193230"/>
            <a:ext cx="4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7D351-AB1B-4549-A008-F2CCA30499CE}"/>
              </a:ext>
            </a:extLst>
          </p:cNvPr>
          <p:cNvGrpSpPr/>
          <p:nvPr/>
        </p:nvGrpSpPr>
        <p:grpSpPr>
          <a:xfrm>
            <a:off x="1956335" y="2637518"/>
            <a:ext cx="377341" cy="902713"/>
            <a:chOff x="1956335" y="2637518"/>
            <a:chExt cx="377341" cy="90271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F605908-5477-3D49-B116-B2AB04C4F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6335" y="2637518"/>
              <a:ext cx="377341" cy="37734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98F58AF-BC9C-0B4A-988C-4558E5F0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8820" y="3145486"/>
              <a:ext cx="295678" cy="3947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71B6AA-8154-2442-B91C-3FEA23851815}"/>
              </a:ext>
            </a:extLst>
          </p:cNvPr>
          <p:cNvGrpSpPr/>
          <p:nvPr/>
        </p:nvGrpSpPr>
        <p:grpSpPr>
          <a:xfrm>
            <a:off x="1479233" y="1720804"/>
            <a:ext cx="390576" cy="847871"/>
            <a:chOff x="1479233" y="1720804"/>
            <a:chExt cx="390576" cy="84787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4F1D9F2-08A9-ED49-8F53-813AF9947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2468" y="2191334"/>
              <a:ext cx="377341" cy="37734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A145959-11C9-CE4D-8304-82309C95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33" y="1720804"/>
              <a:ext cx="377341" cy="37734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AC935-0D7B-F545-B357-24198498E5E9}"/>
              </a:ext>
            </a:extLst>
          </p:cNvPr>
          <p:cNvGrpSpPr/>
          <p:nvPr/>
        </p:nvGrpSpPr>
        <p:grpSpPr>
          <a:xfrm>
            <a:off x="1537361" y="2646950"/>
            <a:ext cx="295678" cy="897791"/>
            <a:chOff x="1537361" y="2646950"/>
            <a:chExt cx="295678" cy="89779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C99AC-F0EC-A242-BC35-95C663B73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361" y="2646950"/>
              <a:ext cx="295678" cy="39474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73DA214-E3AA-444C-B7A5-8AFB6581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361" y="3149996"/>
              <a:ext cx="295678" cy="39474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F50B86-D66D-664C-9319-330A77002705}"/>
              </a:ext>
            </a:extLst>
          </p:cNvPr>
          <p:cNvSpPr txBox="1"/>
          <p:nvPr/>
        </p:nvSpPr>
        <p:spPr>
          <a:xfrm>
            <a:off x="2952036" y="1593340"/>
            <a:ext cx="573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1 binary variable:  2 possible states</a:t>
            </a:r>
          </a:p>
        </p:txBody>
      </p:sp>
    </p:spTree>
    <p:extLst>
      <p:ext uri="{BB962C8B-B14F-4D97-AF65-F5344CB8AC3E}">
        <p14:creationId xmlns:p14="http://schemas.microsoft.com/office/powerpoint/2010/main" val="425682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Multiplexor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616" b="3094"/>
          <a:stretch/>
        </p:blipFill>
        <p:spPr>
          <a:xfrm>
            <a:off x="1306132" y="1051681"/>
            <a:ext cx="1691068" cy="1294068"/>
          </a:xfrm>
        </p:spPr>
      </p:pic>
      <p:grpSp>
        <p:nvGrpSpPr>
          <p:cNvPr id="3" name="Group 2"/>
          <p:cNvGrpSpPr/>
          <p:nvPr/>
        </p:nvGrpSpPr>
        <p:grpSpPr>
          <a:xfrm>
            <a:off x="5930236" y="1118683"/>
            <a:ext cx="2654132" cy="822960"/>
            <a:chOff x="7354953" y="1121123"/>
            <a:chExt cx="2654132" cy="822960"/>
          </a:xfrm>
        </p:grpSpPr>
        <p:graphicFrame>
          <p:nvGraphicFramePr>
            <p:cNvPr id="7" name="Content Placeholder 3"/>
            <p:cNvGraphicFramePr>
              <a:graphicFrameLocks/>
            </p:cNvGraphicFramePr>
            <p:nvPr/>
          </p:nvGraphicFramePr>
          <p:xfrm>
            <a:off x="7354953" y="1121123"/>
            <a:ext cx="1037208" cy="822960"/>
          </p:xfrm>
          <a:graphic>
            <a:graphicData uri="http://schemas.openxmlformats.org/drawingml/2006/table">
              <a:tbl>
                <a:tblPr firstRow="1" lastCol="1" bandRow="1">
                  <a:tableStyleId>{B301B821-A1FF-4177-AEE7-76D212191A09}</a:tableStyleId>
                </a:tblPr>
                <a:tblGrid>
                  <a:gridCol w="4529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8423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sel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="0" dirty="0">
                            <a:solidFill>
                              <a:srgbClr val="000000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out</a:t>
                        </a:r>
                      </a:p>
                    </a:txBody>
                    <a:tcPr marL="0" marR="0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555">
                  <a:tc>
                    <a:txBody>
                      <a:bodyPr/>
                      <a:lstStyle/>
                      <a:p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a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555">
                  <a:tc>
                    <a:txBody>
                      <a:bodyPr/>
                      <a:lstStyle/>
                      <a:p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a:t>b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9" name="Rounded Rectangular Callout 8"/>
            <p:cNvSpPr/>
            <p:nvPr/>
          </p:nvSpPr>
          <p:spPr>
            <a:xfrm>
              <a:off x="8834388" y="1342200"/>
              <a:ext cx="1174697" cy="577279"/>
            </a:xfrm>
            <a:prstGeom prst="wedgeRoundRectCallout">
              <a:avLst>
                <a:gd name="adj1" fmla="val -74191"/>
                <a:gd name="adj2" fmla="val 494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46800" rtlCol="0" anchor="t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abbreviated truth table</a:t>
              </a:r>
            </a:p>
          </p:txBody>
        </p:sp>
      </p:grp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686895"/>
              </p:ext>
            </p:extLst>
          </p:nvPr>
        </p:nvGraphicFramePr>
        <p:xfrm>
          <a:off x="3572515" y="1121123"/>
          <a:ext cx="1942907" cy="246888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44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437133" y="2443678"/>
            <a:ext cx="2297942" cy="1215141"/>
          </a:xfrm>
          <a:prstGeom prst="rect">
            <a:avLst/>
          </a:prstGeom>
          <a:noFill/>
          <a:effectLst/>
        </p:spPr>
        <p:txBody>
          <a:bodyPr vert="horz" lIns="216000" tIns="93600" rIns="0" bIns="936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DAEA2-0B83-A64E-92A4-74A73B1B5CC1}"/>
              </a:ext>
            </a:extLst>
          </p:cNvPr>
          <p:cNvGrpSpPr/>
          <p:nvPr/>
        </p:nvGrpSpPr>
        <p:grpSpPr>
          <a:xfrm>
            <a:off x="1306132" y="3991735"/>
            <a:ext cx="7052560" cy="2017282"/>
            <a:chOff x="1306132" y="3991735"/>
            <a:chExt cx="7052560" cy="201728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CE0C479-13C6-0047-A7ED-87621AAE8FC3}"/>
                </a:ext>
              </a:extLst>
            </p:cNvPr>
            <p:cNvSpPr txBox="1">
              <a:spLocks/>
            </p:cNvSpPr>
            <p:nvPr/>
          </p:nvSpPr>
          <p:spPr>
            <a:xfrm>
              <a:off x="3933954" y="4527293"/>
              <a:ext cx="4424738" cy="148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Implementation tip</a:t>
              </a:r>
            </a:p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Can be implemented from the gates </a:t>
              </a:r>
              <a:r>
                <a:rPr lang="en-US" sz="1200" dirty="0">
                  <a:latin typeface="Consolas"/>
                  <a:cs typeface="Consolas"/>
                </a:rPr>
                <a:t>And</a:t>
              </a:r>
              <a:r>
                <a:rPr lang="en-US" sz="1600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Or</a:t>
              </a:r>
              <a:r>
                <a:rPr lang="en-US" sz="1600" dirty="0">
                  <a:latin typeface="Times New Roman"/>
                  <a:cs typeface="Times New Roman"/>
                </a:rPr>
                <a:t>, </a:t>
              </a:r>
              <a:r>
                <a:rPr lang="en-US" sz="1200" dirty="0">
                  <a:latin typeface="Consolas"/>
                  <a:cs typeface="Consolas"/>
                </a:rPr>
                <a:t>Not</a:t>
              </a:r>
              <a:r>
                <a:rPr lang="en-US" sz="1600" dirty="0">
                  <a:latin typeface="Times New Roman"/>
                  <a:cs typeface="Times New Roman"/>
                </a:rPr>
                <a:t>.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36428D-CA8F-8645-BCA0-DCE26F0B45FF}"/>
                </a:ext>
              </a:extLst>
            </p:cNvPr>
            <p:cNvGrpSpPr/>
            <p:nvPr/>
          </p:nvGrpSpPr>
          <p:grpSpPr>
            <a:xfrm>
              <a:off x="1306132" y="3991735"/>
              <a:ext cx="2346060" cy="2017282"/>
              <a:chOff x="1125704" y="3747779"/>
              <a:chExt cx="2346060" cy="201728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0D5056-AB92-5748-AE58-34C1F201AADC}"/>
                  </a:ext>
                </a:extLst>
              </p:cNvPr>
              <p:cNvSpPr txBox="1"/>
              <p:nvPr/>
            </p:nvSpPr>
            <p:spPr>
              <a:xfrm>
                <a:off x="1173822" y="4037623"/>
                <a:ext cx="2297942" cy="1727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44000" tIns="93600" rIns="144000" bIns="93600" rtlCol="0" anchor="ctr" anchorCtr="0">
                <a:norm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sz="1200" dirty="0"/>
                  <a:t>CHIP Mux {</a:t>
                </a:r>
              </a:p>
              <a:p>
                <a:r>
                  <a:rPr lang="en-US" sz="1200" dirty="0"/>
                  <a:t>    IN a, b, sel;</a:t>
                </a:r>
              </a:p>
              <a:p>
                <a:r>
                  <a:rPr lang="en-US" sz="1200" dirty="0"/>
                  <a:t>    OUT out;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    PARTS:</a:t>
                </a:r>
              </a:p>
              <a:p>
                <a:r>
                  <a:rPr lang="en-US" dirty="0"/>
                  <a:t>   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Put your code here:</a:t>
                </a:r>
              </a:p>
              <a:p>
                <a:r>
                  <a:rPr lang="en-US" sz="1200" dirty="0"/>
                  <a:t>}</a:t>
                </a:r>
              </a:p>
            </p:txBody>
          </p: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E6FD391-8A75-EE4C-AC14-121DA2E08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704" y="3747779"/>
                <a:ext cx="1405208" cy="383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Mux.hdl</a:t>
                </a:r>
                <a:endParaRPr lang="en-US" sz="1800" dirty="0"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608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Demultiplexor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733649"/>
              </p:ext>
            </p:extLst>
          </p:nvPr>
        </p:nvGraphicFramePr>
        <p:xfrm>
          <a:off x="5671576" y="1099681"/>
          <a:ext cx="1709996" cy="137160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44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3912D04-B8F2-B848-AF7F-266035587DAE}"/>
              </a:ext>
            </a:extLst>
          </p:cNvPr>
          <p:cNvGrpSpPr/>
          <p:nvPr/>
        </p:nvGrpSpPr>
        <p:grpSpPr>
          <a:xfrm>
            <a:off x="1534955" y="1265340"/>
            <a:ext cx="4627297" cy="1355213"/>
            <a:chOff x="1492042" y="1562588"/>
            <a:chExt cx="4627297" cy="1355213"/>
          </a:xfrm>
        </p:grpSpPr>
        <p:sp>
          <p:nvSpPr>
            <p:cNvPr id="6" name="TextBox 5"/>
            <p:cNvSpPr txBox="1"/>
            <p:nvPr/>
          </p:nvSpPr>
          <p:spPr>
            <a:xfrm>
              <a:off x="3619068" y="1564685"/>
              <a:ext cx="2500271" cy="124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(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sel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{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 = {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{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 = {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042" y="1562588"/>
              <a:ext cx="1866461" cy="1355213"/>
            </a:xfrm>
            <a:prstGeom prst="rect">
              <a:avLst/>
            </a:prstGeom>
          </p:spPr>
        </p:pic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1041518" y="2965694"/>
            <a:ext cx="7595966" cy="148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Acts like the “inverse” of a multiplexor</a:t>
            </a:r>
            <a:endParaRPr lang="en-US" sz="1800" dirty="0">
              <a:latin typeface="Consolas"/>
              <a:cs typeface="Consolas"/>
            </a:endParaRPr>
          </a:p>
          <a:p>
            <a:pPr marL="265113" indent="-265113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Channels the single input value into one of two possible destinations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E1E203-9C02-EC4B-AE2A-8E561BA54B22}"/>
              </a:ext>
            </a:extLst>
          </p:cNvPr>
          <p:cNvGrpSpPr/>
          <p:nvPr/>
        </p:nvGrpSpPr>
        <p:grpSpPr>
          <a:xfrm>
            <a:off x="1534955" y="4209732"/>
            <a:ext cx="5801707" cy="2169248"/>
            <a:chOff x="1534955" y="4209732"/>
            <a:chExt cx="5801707" cy="216924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4DF4DB-B2D0-634D-BF11-35823356F177}"/>
                </a:ext>
              </a:extLst>
            </p:cNvPr>
            <p:cNvGrpSpPr/>
            <p:nvPr/>
          </p:nvGrpSpPr>
          <p:grpSpPr>
            <a:xfrm>
              <a:off x="1534955" y="4209732"/>
              <a:ext cx="2279859" cy="1848168"/>
              <a:chOff x="5876872" y="3806230"/>
              <a:chExt cx="2279859" cy="184816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67CD93-081A-F64B-BF50-C8875DCDAA9A}"/>
                  </a:ext>
                </a:extLst>
              </p:cNvPr>
              <p:cNvSpPr txBox="1"/>
              <p:nvPr/>
            </p:nvSpPr>
            <p:spPr>
              <a:xfrm>
                <a:off x="5919785" y="4071558"/>
                <a:ext cx="2236946" cy="15828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44000" tIns="93600" rIns="144000" bIns="93600" rtlCol="0" anchor="ctr" anchorCtr="0">
                <a:normAutofit lnSpcReduction="10000"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sz="1200" dirty="0"/>
                  <a:t>CHIP DMux {</a:t>
                </a:r>
              </a:p>
              <a:p>
                <a:r>
                  <a:rPr lang="en-US" sz="1200" dirty="0"/>
                  <a:t>    IN in, sel;</a:t>
                </a:r>
              </a:p>
              <a:p>
                <a:r>
                  <a:rPr lang="en-US" sz="1200" dirty="0"/>
                  <a:t>    OUT a, b;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    PARTS:</a:t>
                </a:r>
              </a:p>
              <a:p>
                <a:r>
                  <a:rPr lang="en-US" sz="1200" dirty="0"/>
                  <a:t>   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Put your code here:</a:t>
                </a:r>
              </a:p>
              <a:p>
                <a:r>
                  <a:rPr lang="en-US" sz="1200" dirty="0"/>
                  <a:t>}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534109E-EE40-8C45-A3A8-D4761E88E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6872" y="3806230"/>
                <a:ext cx="1213579" cy="383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400" dirty="0">
                    <a:latin typeface="Consolas"/>
                    <a:cs typeface="Consolas"/>
                  </a:rPr>
                  <a:t>DMux.hdl</a:t>
                </a:r>
                <a:endParaRPr lang="en-US" sz="18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73573AE8-B6A1-D140-BC33-66C692E30E73}"/>
                </a:ext>
              </a:extLst>
            </p:cNvPr>
            <p:cNvSpPr txBox="1">
              <a:spLocks/>
            </p:cNvSpPr>
            <p:nvPr/>
          </p:nvSpPr>
          <p:spPr>
            <a:xfrm>
              <a:off x="4173727" y="4897256"/>
              <a:ext cx="3162935" cy="148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Implementation tip</a:t>
              </a:r>
            </a:p>
            <a:p>
              <a:pPr marL="0" indent="0"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Similar to the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Mux</a:t>
              </a:r>
              <a:r>
                <a:rPr lang="en-US" sz="1600" dirty="0">
                  <a:latin typeface="Times New Roman"/>
                  <a:cs typeface="Times New Roman"/>
                </a:rPr>
                <a:t> implementation.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10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416076" y="1801519"/>
            <a:ext cx="6133799" cy="2990660"/>
            <a:chOff x="1416076" y="1801519"/>
            <a:chExt cx="6133799" cy="2990660"/>
          </a:xfrm>
        </p:grpSpPr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70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DMux8Way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Mux16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74870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416076" y="1801519"/>
            <a:ext cx="6133799" cy="2990660"/>
            <a:chOff x="1416076" y="1801519"/>
            <a:chExt cx="6133799" cy="2990660"/>
          </a:xfrm>
        </p:grpSpPr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DMux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DMux8Way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Mux16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915B40-B16A-5144-A87C-C85B1BD2DB8A}"/>
              </a:ext>
            </a:extLst>
          </p:cNvPr>
          <p:cNvSpPr/>
          <p:nvPr/>
        </p:nvSpPr>
        <p:spPr>
          <a:xfrm>
            <a:off x="2941270" y="2872837"/>
            <a:ext cx="594729" cy="2384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195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143000" y="3189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4709329" y="2091649"/>
            <a:ext cx="4876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out = 0 0 1 0 1 0 0 1 0 0 0 0 1 0 0 0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4873079" y="1495990"/>
            <a:ext cx="4827044" cy="546523"/>
            <a:chOff x="1695681" y="3816297"/>
            <a:chExt cx="4827044" cy="546523"/>
          </a:xfrm>
        </p:grpSpPr>
        <p:sp>
          <p:nvSpPr>
            <p:cNvPr id="144" name="TextBox 143"/>
            <p:cNvSpPr txBox="1"/>
            <p:nvPr/>
          </p:nvSpPr>
          <p:spPr>
            <a:xfrm>
              <a:off x="1695681" y="3816297"/>
              <a:ext cx="4820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 = 1 0 1 0 1 0 1 1 0 1 0 1 1 1 0 0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701937" y="4036686"/>
              <a:ext cx="4820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b = 0 0 1 0 1 1 0 1 0 0 1 0 1 0 1 0</a:t>
              </a:r>
            </a:p>
          </p:txBody>
        </p:sp>
        <p:cxnSp>
          <p:nvCxnSpPr>
            <p:cNvPr id="146" name="Straight Connector 145"/>
            <p:cNvCxnSpPr>
              <a:cxnSpLocks/>
            </p:cNvCxnSpPr>
            <p:nvPr/>
          </p:nvCxnSpPr>
          <p:spPr>
            <a:xfrm>
              <a:off x="2094457" y="4362820"/>
              <a:ext cx="26131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18" y="985797"/>
            <a:ext cx="3042466" cy="17678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264BF8C-0783-F544-B4F5-A842BE198EC0}"/>
              </a:ext>
            </a:extLst>
          </p:cNvPr>
          <p:cNvGrpSpPr/>
          <p:nvPr/>
        </p:nvGrpSpPr>
        <p:grpSpPr>
          <a:xfrm>
            <a:off x="1539218" y="3403047"/>
            <a:ext cx="7030302" cy="1750173"/>
            <a:chOff x="1539218" y="3403047"/>
            <a:chExt cx="7030302" cy="1750173"/>
          </a:xfrm>
        </p:grpSpPr>
        <p:sp>
          <p:nvSpPr>
            <p:cNvPr id="64" name="TextBox 63"/>
            <p:cNvSpPr txBox="1"/>
            <p:nvPr/>
          </p:nvSpPr>
          <p:spPr>
            <a:xfrm>
              <a:off x="1539218" y="3403047"/>
              <a:ext cx="2406249" cy="1750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44000" tIns="93600" rIns="144000" bIns="93600" rtlCol="0" anchor="ctr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200" dirty="0"/>
                <a:t>CHIP And16 {</a:t>
              </a:r>
            </a:p>
            <a:p>
              <a:r>
                <a:rPr lang="en-US" sz="1200" dirty="0"/>
                <a:t>    IN a[16], b[16];</a:t>
              </a:r>
            </a:p>
            <a:p>
              <a:r>
                <a:rPr lang="en-US" sz="1200" dirty="0"/>
                <a:t>    OUT out[16];</a:t>
              </a:r>
            </a:p>
            <a:p>
              <a:endParaRPr lang="en-US" sz="1200" dirty="0"/>
            </a:p>
            <a:p>
              <a:r>
                <a:rPr lang="en-US" sz="1200" dirty="0"/>
                <a:t>     PARTS:</a:t>
              </a:r>
            </a:p>
            <a:p>
              <a:r>
                <a:rPr lang="en-US" dirty="0"/>
                <a:t>   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Put your code here:</a:t>
              </a:r>
            </a:p>
            <a:p>
              <a:r>
                <a:rPr lang="en-US" sz="1200" dirty="0"/>
                <a:t>}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5735CFFD-1E45-FE42-9D78-DA76FBB0EC7F}"/>
                </a:ext>
              </a:extLst>
            </p:cNvPr>
            <p:cNvSpPr txBox="1">
              <a:spLocks/>
            </p:cNvSpPr>
            <p:nvPr/>
          </p:nvSpPr>
          <p:spPr>
            <a:xfrm>
              <a:off x="4513720" y="3537271"/>
              <a:ext cx="4055800" cy="148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sz="18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Implementation tip</a:t>
              </a:r>
            </a:p>
            <a:p>
              <a:pPr marL="0" indent="0">
                <a:spcBef>
                  <a:spcPts val="1200"/>
                </a:spcBef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straightforward 16-bit extension of the elementary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gate</a:t>
              </a:r>
            </a:p>
            <a:p>
              <a:pPr marL="0" indent="0">
                <a:spcBef>
                  <a:spcPts val="1200"/>
                </a:spcBef>
                <a:buClr>
                  <a:schemeClr val="bg1"/>
                </a:buClr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(See notes about working with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multi-bit buses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).   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17C307-F7AD-DC45-A724-EBFCFD9DB447}"/>
              </a:ext>
            </a:extLst>
          </p:cNvPr>
          <p:cNvSpPr txBox="1">
            <a:spLocks/>
          </p:cNvSpPr>
          <p:nvPr/>
        </p:nvSpPr>
        <p:spPr>
          <a:xfrm>
            <a:off x="4873079" y="1177330"/>
            <a:ext cx="3170254" cy="339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416076" y="1801519"/>
            <a:ext cx="6133799" cy="2990660"/>
            <a:chOff x="1416076" y="1801519"/>
            <a:chExt cx="6133799" cy="2990660"/>
          </a:xfrm>
        </p:grpSpPr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70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DMux8Way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Mux16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04706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416076" y="1801519"/>
            <a:ext cx="6133799" cy="2990660"/>
            <a:chOff x="1416076" y="1801519"/>
            <a:chExt cx="6133799" cy="2990660"/>
          </a:xfrm>
        </p:grpSpPr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DMux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DMux8Way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Consolas"/>
                    <a:cs typeface="Consolas"/>
                  </a:rPr>
                  <a:t>Mux16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915B40-B16A-5144-A87C-C85B1BD2DB8A}"/>
              </a:ext>
            </a:extLst>
          </p:cNvPr>
          <p:cNvSpPr/>
          <p:nvPr/>
        </p:nvSpPr>
        <p:spPr>
          <a:xfrm>
            <a:off x="4703976" y="2872837"/>
            <a:ext cx="594729" cy="23848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285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16-bit, 4-way multiplexor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94" y="1071356"/>
            <a:ext cx="3078767" cy="2006581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039254"/>
              </p:ext>
            </p:extLst>
          </p:nvPr>
        </p:nvGraphicFramePr>
        <p:xfrm>
          <a:off x="4503943" y="1260746"/>
          <a:ext cx="2163187" cy="137160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718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sel[1]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sel[0]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C75260C-75F7-D744-B55C-CC81A86C3E04}"/>
              </a:ext>
            </a:extLst>
          </p:cNvPr>
          <p:cNvGrpSpPr/>
          <p:nvPr/>
        </p:nvGrpSpPr>
        <p:grpSpPr>
          <a:xfrm>
            <a:off x="1220495" y="3445425"/>
            <a:ext cx="8109166" cy="2406675"/>
            <a:chOff x="1220495" y="3445425"/>
            <a:chExt cx="8109166" cy="2406675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4788641" y="4370376"/>
              <a:ext cx="4541020" cy="14817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None/>
              </a:pPr>
              <a:r>
                <a:rPr lang="en-US" sz="1800" u="sng" dirty="0">
                  <a:latin typeface="Times New Roman"/>
                  <a:cs typeface="Times New Roman"/>
                </a:rPr>
                <a:t>Implementation tip:</a:t>
              </a:r>
            </a:p>
            <a:p>
              <a:pPr marL="0" indent="0">
                <a:spcBef>
                  <a:spcPts val="1200"/>
                </a:spcBef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Can be built from several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Mux16</a:t>
              </a:r>
              <a:r>
                <a:rPr lang="en-US" sz="1600" dirty="0">
                  <a:latin typeface="Times New Roman"/>
                  <a:cs typeface="Times New Roman"/>
                </a:rPr>
                <a:t> gates.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220495" y="3445425"/>
              <a:ext cx="3283448" cy="2192045"/>
              <a:chOff x="836748" y="3883200"/>
              <a:chExt cx="3283448" cy="219204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90522" y="4225654"/>
                <a:ext cx="3229674" cy="1849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144000" tIns="93600" rIns="144000" bIns="93600" rtlCol="0" anchor="ctr" anchorCtr="0">
                <a:norm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sz="1200" dirty="0"/>
                  <a:t>CHIP Mux4Way16 {</a:t>
                </a:r>
              </a:p>
              <a:p>
                <a:r>
                  <a:rPr lang="en-US" sz="1200" dirty="0"/>
                  <a:t>    IN a[16], b[16], c[16], d[16],</a:t>
                </a:r>
              </a:p>
              <a:p>
                <a:r>
                  <a:rPr lang="en-US" sz="1200" dirty="0"/>
                  <a:t>       sel[2];</a:t>
                </a:r>
              </a:p>
              <a:p>
                <a:r>
                  <a:rPr lang="en-US" sz="1200" dirty="0"/>
                  <a:t>    OUT out[16];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    </a:t>
                </a:r>
                <a:r>
                  <a:rPr lang="en-US" sz="1000" dirty="0"/>
                  <a:t>PARTS:</a:t>
                </a:r>
              </a:p>
              <a:p>
                <a:r>
                  <a:rPr lang="en-US" sz="1200" dirty="0"/>
                  <a:t>    </a:t>
                </a:r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Put your code here:</a:t>
                </a:r>
                <a:endParaRPr lang="en-US" sz="1200" dirty="0">
                  <a:solidFill>
                    <a:srgbClr val="008000"/>
                  </a:solidFill>
                </a:endParaRPr>
              </a:p>
              <a:p>
                <a:r>
                  <a:rPr lang="en-US" sz="1200" dirty="0"/>
                  <a:t>}</a:t>
                </a:r>
              </a:p>
            </p:txBody>
          </p:sp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36748" y="3883200"/>
                <a:ext cx="2187551" cy="3834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Consolas"/>
                    <a:cs typeface="Consolas"/>
                  </a:rPr>
                  <a:t>Mux4Way16.hdl</a:t>
                </a:r>
                <a:endParaRPr lang="en-US" sz="2000" dirty="0"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51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B111F-E1B2-F349-B7BB-9073620A15A7}"/>
              </a:ext>
            </a:extLst>
          </p:cNvPr>
          <p:cNvSpPr txBox="1"/>
          <p:nvPr/>
        </p:nvSpPr>
        <p:spPr>
          <a:xfrm>
            <a:off x="3182167" y="124348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Multi-bit buses</a:t>
            </a:r>
            <a:endParaRPr lang="he-IL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FB7F-B342-D648-AA19-8EABBDF21949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1BAC1-5A36-7C46-8F97-2766B04CA6EF}"/>
              </a:ext>
            </a:extLst>
          </p:cNvPr>
          <p:cNvSpPr txBox="1"/>
          <p:nvPr/>
        </p:nvSpPr>
        <p:spPr>
          <a:xfrm>
            <a:off x="6472755" y="124348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Guidelines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C9B1A3A-322C-4949-9ADE-E492456E615C}"/>
              </a:ext>
            </a:extLst>
          </p:cNvPr>
          <p:cNvSpPr/>
          <p:nvPr/>
        </p:nvSpPr>
        <p:spPr>
          <a:xfrm>
            <a:off x="6617071" y="2723871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0B39E-036D-8540-B3C7-162D070FE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6805807" y="1777660"/>
            <a:ext cx="348572" cy="347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335FB-038E-B54F-A80D-8E5683C4E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6805807" y="2250765"/>
            <a:ext cx="348572" cy="3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2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272D9-256D-AD4C-8ECA-DC53199308A2}"/>
              </a:ext>
            </a:extLst>
          </p:cNvPr>
          <p:cNvGrpSpPr/>
          <p:nvPr/>
        </p:nvGrpSpPr>
        <p:grpSpPr>
          <a:xfrm>
            <a:off x="1509860" y="1327783"/>
            <a:ext cx="6133799" cy="2990660"/>
            <a:chOff x="1416076" y="1801519"/>
            <a:chExt cx="6133799" cy="2990660"/>
          </a:xfrm>
        </p:grpSpPr>
        <p:grpSp>
          <p:nvGrpSpPr>
            <p:cNvPr id="10" name="Group 9"/>
            <p:cNvGrpSpPr/>
            <p:nvPr/>
          </p:nvGrpSpPr>
          <p:grpSpPr>
            <a:xfrm>
              <a:off x="1416076" y="1801519"/>
              <a:ext cx="2274475" cy="2990660"/>
              <a:chOff x="561459" y="1123713"/>
              <a:chExt cx="2274475" cy="327860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1459" y="1123713"/>
                <a:ext cx="173736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Elementary logic gates</a:t>
                </a:r>
              </a:p>
            </p:txBody>
          </p: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80414" y="1829339"/>
                <a:ext cx="2255520" cy="257298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Xor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75467" y="1821033"/>
              <a:ext cx="2474408" cy="2963842"/>
              <a:chOff x="3733652" y="1137354"/>
              <a:chExt cx="2474408" cy="2963842"/>
            </a:xfrm>
          </p:grpSpPr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733652" y="1829338"/>
                <a:ext cx="1703653" cy="2271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Or8Way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Mux4Way16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Mux8Way16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DMux4Way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DMux8Way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749021" y="1137354"/>
                <a:ext cx="24590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Multi-way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313315" y="1847732"/>
              <a:ext cx="1315621" cy="2482349"/>
              <a:chOff x="2667214" y="1183007"/>
              <a:chExt cx="1315621" cy="2482349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2667214" y="1841599"/>
                <a:ext cx="1298589" cy="182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Not16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And16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Or16</a:t>
                </a:r>
              </a:p>
              <a:p>
                <a:pPr marL="182563" indent="-182563">
                  <a:spcBef>
                    <a:spcPts val="800"/>
                  </a:spcBef>
                  <a:buSzPct val="50000"/>
                  <a:buFont typeface="Wingdings" charset="2"/>
                  <a:buChar char="q"/>
                </a:pPr>
                <a:r>
                  <a:rPr lang="en-US" sz="1400" dirty="0">
                    <a:latin typeface="Consolas"/>
                    <a:cs typeface="Consolas"/>
                  </a:rPr>
                  <a:t>Mux16</a:t>
                </a:r>
                <a:endParaRPr lang="en-US" sz="1600" dirty="0">
                  <a:latin typeface="Consolas"/>
                  <a:cs typeface="Consola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68838" y="1183007"/>
                <a:ext cx="13139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Times New Roman"/>
                    <a:cs typeface="Times New Roman"/>
                  </a:rPr>
                  <a:t>16-bit</a:t>
                </a:r>
                <a:br>
                  <a:rPr lang="en-US" u="sng" dirty="0">
                    <a:latin typeface="Times New Roman"/>
                    <a:cs typeface="Times New Roman"/>
                  </a:rPr>
                </a:br>
                <a:r>
                  <a:rPr lang="en-US" u="sng" dirty="0">
                    <a:latin typeface="Times New Roman"/>
                    <a:cs typeface="Times New Roman"/>
                  </a:rPr>
                  <a:t>variants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A28BE0-1BAD-474F-95CC-67887ECDEA8E}"/>
              </a:ext>
            </a:extLst>
          </p:cNvPr>
          <p:cNvGrpSpPr/>
          <p:nvPr/>
        </p:nvGrpSpPr>
        <p:grpSpPr>
          <a:xfrm>
            <a:off x="2961274" y="3593123"/>
            <a:ext cx="8451828" cy="1558813"/>
            <a:chOff x="703007" y="4539620"/>
            <a:chExt cx="8451828" cy="1558813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E6F3237D-C045-5E4E-A081-89AE2342DBB7}"/>
                </a:ext>
              </a:extLst>
            </p:cNvPr>
            <p:cNvSpPr txBox="1">
              <a:spLocks/>
            </p:cNvSpPr>
            <p:nvPr/>
          </p:nvSpPr>
          <p:spPr>
            <a:xfrm>
              <a:off x="2333944" y="5192475"/>
              <a:ext cx="6820891" cy="5797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dirty="0">
                  <a:latin typeface="Times New Roman"/>
                  <a:cs typeface="Times New Roman"/>
                </a:rPr>
                <a:t>How to actually </a:t>
              </a:r>
              <a:r>
                <a:rPr lang="en-US" sz="2000" u="sng" dirty="0">
                  <a:latin typeface="Times New Roman"/>
                  <a:cs typeface="Times New Roman"/>
                </a:rPr>
                <a:t>build</a:t>
              </a:r>
              <a:r>
                <a:rPr lang="en-US" sz="2000" dirty="0">
                  <a:latin typeface="Times New Roman"/>
                  <a:cs typeface="Times New Roman"/>
                </a:rPr>
                <a:t> these gates?</a:t>
              </a:r>
            </a:p>
            <a:p>
              <a:pPr>
                <a:spcBef>
                  <a:spcPts val="1200"/>
                </a:spcBef>
                <a:buSzPct val="60000"/>
                <a:buFont typeface="Wingdings" charset="2"/>
                <a:buChar char="q"/>
              </a:pPr>
              <a:endParaRPr lang="en-US" sz="2000" dirty="0"/>
            </a:p>
            <a:p>
              <a:pPr marL="0" indent="0">
                <a:buNone/>
              </a:pPr>
              <a:endParaRPr lang="en-US" sz="20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AED677-B007-A44E-AAFD-A285BC84B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34"/>
            <a:stretch/>
          </p:blipFill>
          <p:spPr>
            <a:xfrm>
              <a:off x="703007" y="4539620"/>
              <a:ext cx="1701819" cy="1558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9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7B300D-F2BE-4C48-9071-DF823BF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2637518"/>
            <a:ext cx="377341" cy="3773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1C390F-FF83-AD4C-A24A-53448330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191334"/>
            <a:ext cx="377341" cy="377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12175C-8252-C64B-B1D9-28F38288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39" y="2175455"/>
            <a:ext cx="295678" cy="3947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EF3E8B9-81DF-E441-A30A-5F62E32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0" y="3145486"/>
            <a:ext cx="295678" cy="3947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CDBB6D8-DC83-CB4A-8DED-E8ED7D4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3" y="1720804"/>
            <a:ext cx="377341" cy="3773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E5E5A6-18E8-6144-8FE9-CA68BD3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1720803"/>
            <a:ext cx="377341" cy="37734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BD05194-E3F0-0B44-A126-61CD9007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2646950"/>
            <a:ext cx="295678" cy="39474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0B2125A-4A34-B54F-A858-1E8280E5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3149996"/>
            <a:ext cx="295678" cy="3947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B0ECBF-F974-544C-9807-24A62C5F5C1D}"/>
              </a:ext>
            </a:extLst>
          </p:cNvPr>
          <p:cNvSpPr txBox="1"/>
          <p:nvPr/>
        </p:nvSpPr>
        <p:spPr>
          <a:xfrm>
            <a:off x="1946358" y="1181429"/>
            <a:ext cx="39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0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194E9-ECF1-484B-B2E5-CBA629CD4BD4}"/>
              </a:ext>
            </a:extLst>
          </p:cNvPr>
          <p:cNvSpPr txBox="1"/>
          <p:nvPr/>
        </p:nvSpPr>
        <p:spPr>
          <a:xfrm>
            <a:off x="1486043" y="1193230"/>
            <a:ext cx="4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8B21C-6B69-6347-A973-1F3D8EF9B007}"/>
              </a:ext>
            </a:extLst>
          </p:cNvPr>
          <p:cNvSpPr txBox="1"/>
          <p:nvPr/>
        </p:nvSpPr>
        <p:spPr>
          <a:xfrm>
            <a:off x="2952036" y="1593340"/>
            <a:ext cx="5733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1 binary variable:  2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2 binary variables: 4 possible states</a:t>
            </a:r>
          </a:p>
        </p:txBody>
      </p:sp>
    </p:spTree>
    <p:extLst>
      <p:ext uri="{BB962C8B-B14F-4D97-AF65-F5344CB8AC3E}">
        <p14:creationId xmlns:p14="http://schemas.microsoft.com/office/powerpoint/2010/main" val="6082087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5467" y="2137039"/>
            <a:ext cx="48477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7CD83-BF64-0A41-A279-FA8CEB2F05AE}"/>
              </a:ext>
            </a:extLst>
          </p:cNvPr>
          <p:cNvSpPr txBox="1"/>
          <p:nvPr/>
        </p:nvSpPr>
        <p:spPr>
          <a:xfrm>
            <a:off x="599208" y="4036794"/>
            <a:ext cx="2188207" cy="15946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56F98E-1B94-754F-8D15-2543EAB01314}"/>
              </a:ext>
            </a:extLst>
          </p:cNvPr>
          <p:cNvGrpSpPr/>
          <p:nvPr/>
        </p:nvGrpSpPr>
        <p:grpSpPr>
          <a:xfrm>
            <a:off x="599208" y="1211210"/>
            <a:ext cx="2627238" cy="954107"/>
            <a:chOff x="1177040" y="1369795"/>
            <a:chExt cx="2793559" cy="13367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13A453-3C37-634C-97D8-ABC3AE23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1C3489-F7F6-2647-9E6D-A975C0FE9843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9EFF0D-E32C-E140-83E3-D970E29F3BE4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3D410-ED0C-6942-8495-76C0860A4E88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2DFCA2-E161-A442-A479-B3EA5BC6003A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17" name="Text Box 7">
            <a:extLst>
              <a:ext uri="{FF2B5EF4-FFF2-40B4-BE49-F238E27FC236}">
                <a16:creationId xmlns:a16="http://schemas.microsoft.com/office/drawing/2014/main" id="{728FB72B-4857-7A40-9ED0-1F6525669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810" y="4036794"/>
            <a:ext cx="2969190" cy="195487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load Xor.hdl,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output-file Xor.out,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/>
                <a:cs typeface="Consolas"/>
              </a:rPr>
              <a:t>compare-to Xor.cmp,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output-list a b out;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0,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0, set b 1,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1,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1, set b 1, eval, output;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54ED2D-0D52-9741-8B01-30BF535012D2}"/>
              </a:ext>
            </a:extLst>
          </p:cNvPr>
          <p:cNvGrpSpPr/>
          <p:nvPr/>
        </p:nvGrpSpPr>
        <p:grpSpPr>
          <a:xfrm>
            <a:off x="3169351" y="1088816"/>
            <a:ext cx="2818013" cy="1591805"/>
            <a:chOff x="3229494" y="1099310"/>
            <a:chExt cx="2818013" cy="1591805"/>
          </a:xfrm>
        </p:grpSpPr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6A2A8667-A4B8-7B46-8ABC-E69FBFCB7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797" y="1421292"/>
              <a:ext cx="999771" cy="12698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972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 b out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0 0  0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0 1  1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1 0  1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1 1  0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F2BF91-47F0-F247-A5D9-2AC9D1276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494" y="1099310"/>
              <a:ext cx="28180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Xor.cmp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 Box 7">
            <a:extLst>
              <a:ext uri="{FF2B5EF4-FFF2-40B4-BE49-F238E27FC236}">
                <a16:creationId xmlns:a16="http://schemas.microsoft.com/office/drawing/2014/main" id="{87F79054-C1FB-294D-80B7-D105847A6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444" y="1384913"/>
            <a:ext cx="3986333" cy="139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93600" rIns="2880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90500" indent="0">
              <a:lnSpc>
                <a:spcPct val="125000"/>
              </a:lnSpc>
            </a:pP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every chip built in the course (using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an example), we supply these three files</a:t>
            </a:r>
            <a:endParaRPr lang="en-US" sz="14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4E88C3-00B2-C94D-A094-7D4AF2828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90" y="3728308"/>
            <a:ext cx="28180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Xor.hdl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(stub file)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798015-265A-B548-994D-F87C381FB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24" y="3705906"/>
            <a:ext cx="28180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Xor.tst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3758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5467" y="2137039"/>
            <a:ext cx="48477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7CD83-BF64-0A41-A279-FA8CEB2F05AE}"/>
              </a:ext>
            </a:extLst>
          </p:cNvPr>
          <p:cNvSpPr txBox="1"/>
          <p:nvPr/>
        </p:nvSpPr>
        <p:spPr>
          <a:xfrm>
            <a:off x="599208" y="4036794"/>
            <a:ext cx="2188207" cy="15946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56F98E-1B94-754F-8D15-2543EAB01314}"/>
              </a:ext>
            </a:extLst>
          </p:cNvPr>
          <p:cNvGrpSpPr/>
          <p:nvPr/>
        </p:nvGrpSpPr>
        <p:grpSpPr>
          <a:xfrm>
            <a:off x="599208" y="1211210"/>
            <a:ext cx="2627238" cy="954107"/>
            <a:chOff x="1177040" y="1369795"/>
            <a:chExt cx="2793559" cy="13367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13A453-3C37-634C-97D8-ABC3AE23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1C3489-F7F6-2647-9E6D-A975C0FE9843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9EFF0D-E32C-E140-83E3-D970E29F3BE4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3D410-ED0C-6942-8495-76C0860A4E88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2DFCA2-E161-A442-A479-B3EA5BC6003A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17" name="Text Box 7">
            <a:extLst>
              <a:ext uri="{FF2B5EF4-FFF2-40B4-BE49-F238E27FC236}">
                <a16:creationId xmlns:a16="http://schemas.microsoft.com/office/drawing/2014/main" id="{728FB72B-4857-7A40-9ED0-1F6525669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810" y="4036794"/>
            <a:ext cx="2969190" cy="195487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44000" rIns="93600" bIns="1440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load Xor.hdl,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output-file Xor.out,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/>
                <a:cs typeface="Consolas"/>
              </a:rPr>
              <a:t>compare-to Xor.cmp,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output-list a b out;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0,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0, set b 1,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1, set b 0, eval, output;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/>
                <a:cs typeface="Consolas"/>
              </a:rPr>
              <a:t>set a 1, set b 1, eval, output;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54ED2D-0D52-9741-8B01-30BF535012D2}"/>
              </a:ext>
            </a:extLst>
          </p:cNvPr>
          <p:cNvGrpSpPr/>
          <p:nvPr/>
        </p:nvGrpSpPr>
        <p:grpSpPr>
          <a:xfrm>
            <a:off x="3169351" y="1088816"/>
            <a:ext cx="2818013" cy="1591805"/>
            <a:chOff x="3229494" y="1099310"/>
            <a:chExt cx="2818013" cy="1591805"/>
          </a:xfrm>
        </p:grpSpPr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6A2A8667-A4B8-7B46-8ABC-E69FBFCB7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797" y="1421292"/>
              <a:ext cx="999771" cy="12698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972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a b out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0 0  0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0 1  1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1 0  1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1 1  0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F2BF91-47F0-F247-A5D9-2AC9D1276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494" y="1099310"/>
              <a:ext cx="2818013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Xor.cmp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7FDB5-0252-FE4B-9226-0039BC612AC8}"/>
              </a:ext>
            </a:extLst>
          </p:cNvPr>
          <p:cNvGrpSpPr/>
          <p:nvPr/>
        </p:nvGrpSpPr>
        <p:grpSpPr>
          <a:xfrm>
            <a:off x="4984121" y="1109288"/>
            <a:ext cx="3986333" cy="1811251"/>
            <a:chOff x="4984121" y="1109288"/>
            <a:chExt cx="3986333" cy="1811251"/>
          </a:xfrm>
        </p:grpSpPr>
        <p:sp>
          <p:nvSpPr>
            <p:cNvPr id="34" name="Text Box 7">
              <a:extLst>
                <a:ext uri="{FF2B5EF4-FFF2-40B4-BE49-F238E27FC236}">
                  <a16:creationId xmlns:a16="http://schemas.microsoft.com/office/drawing/2014/main" id="{87F79054-C1FB-294D-80B7-D105847A6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121" y="1520590"/>
              <a:ext cx="3986333" cy="1399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93600" rIns="288000" bIns="504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90500" indent="0">
                <a:lnSpc>
                  <a:spcPct val="125000"/>
                </a:lnSpc>
              </a:pPr>
              <a:r>
                <a:rPr lang="en-US" sz="18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running your </a:t>
              </a:r>
              <a:r>
                <a:rPr lang="en-US" sz="14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Xor.hdl</a:t>
              </a:r>
              <a:r>
                <a:rPr lang="en-US" sz="18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on the supplied </a:t>
              </a:r>
              <a:r>
                <a:rPr lang="en-US" sz="14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Xor.tst</a:t>
              </a:r>
              <a:r>
                <a:rPr lang="en-US" sz="18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br>
                <a:rPr lang="en-US" sz="18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your </a:t>
              </a:r>
              <a:r>
                <a:rPr lang="en-US" sz="14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Xor.out</a:t>
              </a:r>
              <a:r>
                <a:rPr lang="en-US" sz="18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should be the same as the supplied </a:t>
              </a:r>
              <a:r>
                <a:rPr lang="en-US" sz="14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Xor.cmp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376D9F-9CB5-3945-9EA6-82F8475AC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781" y="1109288"/>
              <a:ext cx="2501014" cy="33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2000" u="sng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contract: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D4E88C3-00B2-C94D-A094-7D4AF2828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90" y="3728308"/>
            <a:ext cx="28180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Xor.hdl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(stub file)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798015-265A-B548-994D-F87C381FB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24" y="3705906"/>
            <a:ext cx="28180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Consolas"/>
                <a:cs typeface="Consolas"/>
              </a:rPr>
              <a:t>Xor.tst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D3C8D3D-A2BA-C84D-8325-DB95F3EB5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395" y="3896406"/>
            <a:ext cx="2818013" cy="20170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1 folder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.tst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.cmp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nand2tetris/projects/01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</a:p>
          <a:p>
            <a:pPr marL="179388" lvl="1" indent="-173038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editor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completing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files)</a:t>
            </a:r>
          </a:p>
          <a:p>
            <a:pPr marL="179388" lvl="1" indent="-173038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simulator: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nand2tetris/tools</a:t>
            </a:r>
          </a:p>
        </p:txBody>
      </p:sp>
    </p:spTree>
    <p:extLst>
      <p:ext uri="{BB962C8B-B14F-4D97-AF65-F5344CB8AC3E}">
        <p14:creationId xmlns:p14="http://schemas.microsoft.com/office/powerpoint/2010/main" val="33778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CCBDE-C0BA-854D-8FEB-B738394F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40" y="1035897"/>
            <a:ext cx="7394643" cy="54012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u="sng" dirty="0"/>
              <a:t>Tools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Text editor (for completing the given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800" dirty="0"/>
              <a:t> stub-files)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Hardware simulator: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nand2tetris/tools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u="sng" dirty="0"/>
              <a:t>Guides</a:t>
            </a:r>
            <a:endParaRPr lang="en-US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Hardware Simulator Tutorial</a:t>
            </a:r>
            <a:endParaRPr lang="en-US" sz="18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HDL Guide</a:t>
            </a:r>
            <a:endParaRPr lang="en-US" sz="1800" dirty="0"/>
          </a:p>
          <a:p>
            <a:pPr marL="9525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7917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Guidelines: </a:t>
            </a:r>
            <a:r>
              <a:rPr lang="en-US" sz="1600" dirty="0">
                <a:solidFill>
                  <a:srgbClr val="000000"/>
                </a:solidFill>
                <a:latin typeface="Consolas"/>
                <a:cs typeface="Consolas"/>
                <a:hlinkClick r:id="rId2"/>
              </a:rPr>
              <a:t>http://www.nand2tetris.org/project01</a:t>
            </a:r>
            <a:endParaRPr lang="en-US" sz="1800" dirty="0">
              <a:latin typeface="Consolas"/>
              <a:cs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ED47C-FECC-9443-BE3E-34C9B8E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25" y="1064456"/>
            <a:ext cx="7588211" cy="542884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838200" y="1931527"/>
            <a:ext cx="1920240" cy="490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68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omic Sans MS"/>
                <a:ea typeface="+mn-ea"/>
                <a:cs typeface="Comic Sans MS"/>
              </a:defRPr>
            </a:lvl1pPr>
            <a:lvl2pPr marL="457200" indent="0" algn="ctr" defTabSz="457200" rtl="0" eaLnBrk="1" latinLnBrk="0" hangingPunct="1">
              <a:spcBef>
                <a:spcPts val="168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omic Sans MS"/>
                <a:ea typeface="+mn-ea"/>
                <a:cs typeface="Comic Sans MS"/>
              </a:defRPr>
            </a:lvl2pPr>
            <a:lvl3pPr marL="914400" indent="0" algn="ctr" defTabSz="457200" rtl="0" eaLnBrk="1" latinLnBrk="0" hangingPunct="1">
              <a:spcBef>
                <a:spcPts val="168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68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68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www.nand2tetris.org</a:t>
            </a:r>
            <a:endParaRPr lang="en-US" sz="1400" u="sng" dirty="0">
              <a:solidFill>
                <a:schemeClr val="accent4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B1AA2-A705-E94C-80D5-2CD603AFFF85}"/>
              </a:ext>
            </a:extLst>
          </p:cNvPr>
          <p:cNvSpPr/>
          <p:nvPr/>
        </p:nvSpPr>
        <p:spPr>
          <a:xfrm>
            <a:off x="2072637" y="4920246"/>
            <a:ext cx="6954982" cy="1641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58921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7961243" cy="577278"/>
          </a:xfrm>
        </p:spPr>
        <p:txBody>
          <a:bodyPr>
            <a:noAutofit/>
          </a:bodyPr>
          <a:lstStyle/>
          <a:p>
            <a:r>
              <a:rPr lang="en-US" dirty="0"/>
              <a:t>Chip interfaces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F6141C-E97F-8746-9605-D85A501EAF94}"/>
              </a:ext>
            </a:extLst>
          </p:cNvPr>
          <p:cNvSpPr txBox="1"/>
          <p:nvPr/>
        </p:nvSpPr>
        <p:spPr>
          <a:xfrm>
            <a:off x="1655866" y="3813470"/>
            <a:ext cx="2812056" cy="232607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, b=, out=);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 , b=, out=);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 , b=, out=);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5B0769-3A49-B645-90A1-8603FEFAA712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4ECE2B-69FF-7343-A851-B6B005444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D7FCDB-779B-0441-A2EB-EDAE9ACDB755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99189C-F072-7545-8C87-171D1320EAD1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7F152-14A6-D947-A51D-D7501633583B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85B344-0DDE-204C-9F27-1F480F1613BB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91F746-36EF-E944-AD19-35F2F572D4C2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183F07-E98F-B645-926A-1B8492B85763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4F07C5-B807-A64E-A080-FB6202A51906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37B44C-89AD-D846-89A7-3EC42F9046E8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C249DA-2656-A649-A035-9528F3CC5F12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2507FFC-85BD-2840-87CA-632B96838849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68EDE2-559B-DD49-90FD-32F99CF0BAEE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3D308B-06CE-F442-B064-12B0934AB2D2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14C536-B9C6-654B-9DEC-9454AAB6B40C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B0ACA69-E26E-284B-A121-6D12A2CEE59B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0E9440-EB82-7243-9A41-3D58D84192CE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96E5BBC-6C2C-0943-B0C4-4B6465219D23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F3631D-8060-0040-987B-9CBD17A22F4F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B04A56-7ABC-9C48-90D7-53159A7A0D8D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FB129D-6295-954E-A112-2855EBFEFD0F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657E320-E6E4-B945-809C-33CAD41176C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C1A004E-629C-5643-8701-6BB55BEBB960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64B389-6321-2E4C-BB87-5015C801F4C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1CFE4B0-3C3A-A948-BFD1-726ECB56BA05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7FF819-A1CC-1547-93AE-79F700907263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2517353-4053-5B42-8FC0-6CDA485F647D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A7E181-4372-1149-AC0A-9F6F7F2E107E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4EA9E6-7399-E242-B78D-4F90AD327395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2236F0-B5A1-A542-9825-5D3329E69E3C}"/>
              </a:ext>
            </a:extLst>
          </p:cNvPr>
          <p:cNvGrpSpPr/>
          <p:nvPr/>
        </p:nvGrpSpPr>
        <p:grpSpPr>
          <a:xfrm>
            <a:off x="4715482" y="4187992"/>
            <a:ext cx="3266628" cy="1826135"/>
            <a:chOff x="5241123" y="4272602"/>
            <a:chExt cx="3266628" cy="18261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/>
            <a:srcRect l="13269" b="15104"/>
            <a:stretch/>
          </p:blipFill>
          <p:spPr>
            <a:xfrm>
              <a:off x="6492734" y="5009724"/>
              <a:ext cx="1094040" cy="1089013"/>
            </a:xfrm>
            <a:prstGeom prst="rect">
              <a:avLst/>
            </a:prstGeom>
          </p:spPr>
        </p:pic>
        <p:sp>
          <p:nvSpPr>
            <p:cNvPr id="33" name="Rounded Rectangular Callout 32"/>
            <p:cNvSpPr/>
            <p:nvPr/>
          </p:nvSpPr>
          <p:spPr>
            <a:xfrm>
              <a:off x="5241123" y="4272602"/>
              <a:ext cx="3266628" cy="673180"/>
            </a:xfrm>
            <a:prstGeom prst="wedgeRoundRectCallout">
              <a:avLst>
                <a:gd name="adj1" fmla="val -68533"/>
                <a:gd name="adj2" fmla="val 1246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46800" rtlCol="0" anchor="t" anchorCtr="0"/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If I want to use some chip-parts, how do I figure out their signatures?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1661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interfaces: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Hack chip set API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17178" y="1425790"/>
            <a:ext cx="5049981" cy="437592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72000" rIns="91440" bIns="45720" rtlCol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100" dirty="0">
                <a:latin typeface="Consolas"/>
                <a:cs typeface="Consolas"/>
              </a:rPr>
              <a:t>  </a:t>
            </a:r>
            <a:r>
              <a:rPr lang="en-US" sz="1000" dirty="0">
                <a:latin typeface="Consolas"/>
                <a:cs typeface="Consolas"/>
              </a:rPr>
              <a:t>Add16 (a= ,b=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ALU (x= ,y= ,zx= ,nx= ,zy= ,ny= ,f= ,no= ,out= ,zr= ,ng=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And16 (a= ,b=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And (a= ,b=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Aregister (in= ,load=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Bit (in= ,load=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CPU (inM= ,instruction= ,reset= ,outM= ,writeM= ,addressM= ,pc=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DFF (in=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DMux4Way (in= ,sel= ,a= ,b= ,c= ,d=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DMux8Way (in= ,sel= ,a= ,b= ,c= ,d= ,e= ,f= ,g= ,h=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Dmux (in= ,sel= ,a= ,b=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Dregister (in= ,load=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FullAdder (a= ,b= ,c= ,sum= ,carry= );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HalfAdder (a= ,b= ,sum= , carry=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Inc16 (in=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Keyboard (out=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Memory (in= ,load= ,address=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Mux16 (a= ,b= ,sel=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Mux4Way16 (a= ,b= ,c= ,d= ,sel=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Mux8Way16 (a= ,b= ,c= ,d= ,e= ,f= ,g= ,h= ,sel=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00406" y="2068356"/>
            <a:ext cx="4137077" cy="4140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7200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100">
                <a:latin typeface="Consolas"/>
                <a:cs typeface="Consolas"/>
              </a:defRPr>
            </a:lvl1pPr>
            <a:lvl2pPr marL="717550" indent="-26035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>
                <a:latin typeface="Times New Roman"/>
                <a:cs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/>
                <a:cs typeface="Times New Roman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Times New Roman"/>
                <a:cs typeface="Times New Roman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  Mux8Way (a= ,b= ,c= ,d= ,e= ,f= ,g= ,h= ,sel=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Mux (a= ,b= ,sel=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Nand (a= ,b=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Not16 (in=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Not (in=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Or16 (a= ,b=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Or8Way (in=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Or (a= ,b=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PC (in= ,load= ,inc= ,reset=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PCLoadLogic (cinstr= ,j1= ,j2= ,j3= ,load= ,inc=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RAM16K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RAM4K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RAM512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RAM64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RAM8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Register (in= ,load=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ROM32K (address=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Screen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Xor (a= ,b= ,out= );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115E843-CAAF-A840-8C3B-5AE6F4EE11DC}"/>
              </a:ext>
            </a:extLst>
          </p:cNvPr>
          <p:cNvSpPr/>
          <p:nvPr/>
        </p:nvSpPr>
        <p:spPr>
          <a:xfrm>
            <a:off x="3587502" y="1018751"/>
            <a:ext cx="5049981" cy="639339"/>
          </a:xfrm>
          <a:prstGeom prst="wedgeRoundRectCallout">
            <a:avLst>
              <a:gd name="adj1" fmla="val -37477"/>
              <a:gd name="adj2" fmla="val -27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ctr" anchorCtr="0"/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Open the Hack chip set API in a window, and copy-paste chip signatures into your HDL code, as needed </a:t>
            </a:r>
          </a:p>
        </p:txBody>
      </p:sp>
    </p:spTree>
    <p:extLst>
      <p:ext uri="{BB962C8B-B14F-4D97-AF65-F5344CB8AC3E}">
        <p14:creationId xmlns:p14="http://schemas.microsoft.com/office/powerpoint/2010/main" val="760986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chips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3047" y="1204322"/>
            <a:ext cx="1658951" cy="19268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100"/>
              </a:spcBef>
            </a:pPr>
            <a:r>
              <a:rPr lang="en-US" sz="1200" dirty="0"/>
              <a:t>CHIP Foo {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200" dirty="0"/>
              <a:t>    IN ...;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200" dirty="0"/>
              <a:t>    OUT ...;</a:t>
            </a:r>
          </a:p>
          <a:p>
            <a:pPr>
              <a:spcBef>
                <a:spcPts val="100"/>
              </a:spcBef>
            </a:pPr>
            <a:endParaRPr lang="en-US" sz="1200" dirty="0"/>
          </a:p>
          <a:p>
            <a:pPr>
              <a:spcBef>
                <a:spcPts val="100"/>
              </a:spcBef>
            </a:pPr>
            <a:r>
              <a:rPr lang="en-US" sz="1200" dirty="0"/>
              <a:t>    PARTS: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</a:pPr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200" dirty="0"/>
              <a:t>...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    </a:t>
            </a:r>
            <a:r>
              <a:rPr lang="en-US" sz="1200" dirty="0">
                <a:solidFill>
                  <a:srgbClr val="0000FF"/>
                </a:solidFill>
              </a:rPr>
              <a:t>Bar(...)</a:t>
            </a:r>
          </a:p>
          <a:p>
            <a:pPr>
              <a:spcBef>
                <a:spcPts val="100"/>
              </a:spcBef>
            </a:pPr>
            <a:r>
              <a:rPr lang="en-US" sz="1200" dirty="0">
                <a:solidFill>
                  <a:srgbClr val="0000FF"/>
                </a:solidFill>
              </a:rPr>
              <a:t>    </a:t>
            </a:r>
            <a:r>
              <a:rPr lang="en-US" sz="1200" dirty="0"/>
              <a:t>...</a:t>
            </a:r>
          </a:p>
          <a:p>
            <a:pPr>
              <a:spcBef>
                <a:spcPts val="100"/>
              </a:spcBef>
            </a:pPr>
            <a:r>
              <a:rPr lang="en-US" sz="1200" dirty="0"/>
              <a:t>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4362" y="3495848"/>
            <a:ext cx="7464511" cy="248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Forcing the simulator to use a built-in chip</a:t>
            </a:r>
            <a:r>
              <a:rPr lang="en-US" sz="1800" dirty="0"/>
              <a:t>, say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Typically,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Bar.hdl</a:t>
            </a:r>
            <a:r>
              <a:rPr lang="en-US" sz="1800" dirty="0"/>
              <a:t> will be either a given stub-file, or a file that has an incomplete implementation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Remove, or rename, the file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Bar.hdl</a:t>
            </a:r>
            <a:r>
              <a:rPr lang="en-US" sz="1800" dirty="0"/>
              <a:t> from the project folder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Whenever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sz="1800" dirty="0"/>
              <a:t> will be mentioned as a chip-part in some chip definition, the simulator will fail to find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Bar.hdl</a:t>
            </a:r>
            <a:r>
              <a:rPr lang="en-US" sz="1800" dirty="0"/>
              <a:t> in the current folder. This will cause the simulator to invoke the built-in version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Bar</a:t>
            </a:r>
            <a:r>
              <a:rPr lang="en-US" sz="1800" dirty="0"/>
              <a:t> instead.</a:t>
            </a:r>
            <a:endParaRPr lang="en-US" sz="14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140592" y="1654252"/>
            <a:ext cx="4684730" cy="1352183"/>
          </a:xfrm>
          <a:prstGeom prst="wedgeRoundRectCallout">
            <a:avLst>
              <a:gd name="adj1" fmla="val -70118"/>
              <a:gd name="adj2" fmla="val 168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tlCol="0" anchor="t" anchorCtr="0"/>
          <a:lstStyle/>
          <a:p>
            <a:pPr marL="265113" indent="-265113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Q: Suppose you want to use a chip-part before you’ve implemented it. How to do it?</a:t>
            </a:r>
          </a:p>
          <a:p>
            <a:pPr marL="265113" indent="-265113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A: The simulator features built-in implementations of all the project 1 chips</a:t>
            </a:r>
          </a:p>
        </p:txBody>
      </p:sp>
    </p:spTree>
    <p:extLst>
      <p:ext uri="{BB962C8B-B14F-4D97-AF65-F5344CB8AC3E}">
        <p14:creationId xmlns:p14="http://schemas.microsoft.com/office/powerpoint/2010/main" val="32914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8145259" cy="52781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Implement the chips in the order in which they appear in the project guidelines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If you don’t implement some chips, you can still use them as chip-parts in other chips (use their built-in implementations)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You can invent additional, “helper chips”; However, this is not necessary.</a:t>
            </a:r>
            <a:br>
              <a:rPr lang="en-US" sz="1800" dirty="0"/>
            </a:br>
            <a:r>
              <a:rPr lang="en-US" sz="1800" dirty="0"/>
              <a:t> Implement and use only the chips that we specified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In each chip definition, strive to use as few chip-parts as possible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When defining 16-bit chips, the same chip-parts may appear many times.</a:t>
            </a:r>
            <a:br>
              <a:rPr lang="en-US" sz="1800" dirty="0"/>
            </a:br>
            <a:r>
              <a:rPr lang="en-US" sz="1800" dirty="0"/>
              <a:t>That’s fine, use copy-paste-edit.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499CA1E9-7FC5-F04D-A369-4978608ED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349" y="4216457"/>
            <a:ext cx="6894204" cy="139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93600" rIns="2880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90500" indent="0" algn="ctr">
              <a:lnSpc>
                <a:spcPct val="125000"/>
              </a:lnSpc>
            </a:pPr>
            <a:r>
              <a:rPr 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That’s It!</a:t>
            </a:r>
          </a:p>
          <a:p>
            <a:pPr marL="190500" indent="0" algn="ctr">
              <a:lnSpc>
                <a:spcPct val="125000"/>
              </a:lnSpc>
            </a:pPr>
            <a:r>
              <a:rPr 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 Do Project 1!</a:t>
            </a:r>
            <a:endParaRPr lang="en-US" sz="28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3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14563" y="2175606"/>
            <a:ext cx="5448463" cy="2657257"/>
            <a:chOff x="1451208" y="3519843"/>
            <a:chExt cx="5448463" cy="2657257"/>
          </a:xfrm>
        </p:grpSpPr>
        <p:sp>
          <p:nvSpPr>
            <p:cNvPr id="70" name="Oval 69"/>
            <p:cNvSpPr/>
            <p:nvPr/>
          </p:nvSpPr>
          <p:spPr>
            <a:xfrm>
              <a:off x="6554105" y="5870624"/>
              <a:ext cx="345566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4384096" y="5472553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4378802" y="5874700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2129625" y="5039042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2129625" y="5406462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1451208" y="3519843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p6</a:t>
              </a:r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6EB4B8E-F98C-0642-B44C-4E219A50C75A}"/>
              </a:ext>
            </a:extLst>
          </p:cNvPr>
          <p:cNvSpPr txBox="1">
            <a:spLocks/>
          </p:cNvSpPr>
          <p:nvPr/>
        </p:nvSpPr>
        <p:spPr>
          <a:xfrm>
            <a:off x="4621583" y="5301743"/>
            <a:ext cx="4649517" cy="8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This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Build 15 elementary logic gates</a:t>
            </a:r>
          </a:p>
        </p:txBody>
      </p:sp>
    </p:spTree>
    <p:extLst>
      <p:ext uri="{BB962C8B-B14F-4D97-AF65-F5344CB8AC3E}">
        <p14:creationId xmlns:p14="http://schemas.microsoft.com/office/powerpoint/2010/main" val="39062773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483E951-FB14-C740-9577-B9DC8280659E}"/>
              </a:ext>
            </a:extLst>
          </p:cNvPr>
          <p:cNvSpPr txBox="1">
            <a:spLocks/>
          </p:cNvSpPr>
          <p:nvPr/>
        </p:nvSpPr>
        <p:spPr>
          <a:xfrm>
            <a:off x="2370471" y="5273014"/>
            <a:ext cx="4649517" cy="8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Next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Build chips designed to do arithmetic,</a:t>
            </a:r>
            <a:br>
              <a:rPr lang="en-US" dirty="0"/>
            </a:br>
            <a:r>
              <a:rPr lang="en-US" dirty="0"/>
              <a:t>using the chips built in project 1</a:t>
            </a:r>
          </a:p>
        </p:txBody>
      </p:sp>
    </p:spTree>
    <p:extLst>
      <p:ext uri="{BB962C8B-B14F-4D97-AF65-F5344CB8AC3E}">
        <p14:creationId xmlns:p14="http://schemas.microsoft.com/office/powerpoint/2010/main" val="3100172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7B300D-F2BE-4C48-9071-DF823BF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2637518"/>
            <a:ext cx="377341" cy="3773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1C390F-FF83-AD4C-A24A-53448330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191334"/>
            <a:ext cx="377341" cy="377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12175C-8252-C64B-B1D9-28F38288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39" y="2175455"/>
            <a:ext cx="295678" cy="3947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EF3E8B9-81DF-E441-A30A-5F62E32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0" y="3145486"/>
            <a:ext cx="295678" cy="3947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F5F333-8592-B145-9525-AD4BD5FBD8B6}"/>
              </a:ext>
            </a:extLst>
          </p:cNvPr>
          <p:cNvGrpSpPr/>
          <p:nvPr/>
        </p:nvGrpSpPr>
        <p:grpSpPr>
          <a:xfrm>
            <a:off x="1010934" y="1728619"/>
            <a:ext cx="380845" cy="1806179"/>
            <a:chOff x="1010934" y="1728619"/>
            <a:chExt cx="380845" cy="18061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A98045-25E7-4942-BE7D-E570B55B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2645334"/>
              <a:ext cx="369526" cy="36952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42EDF4B-AFDF-5E46-A484-D747FADD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253" y="2195241"/>
              <a:ext cx="369526" cy="36952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4CF36F-62E6-2C42-BEEA-D8151149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934" y="3165272"/>
              <a:ext cx="369526" cy="36952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45BEB1-EA81-7A4B-9399-E903CDF8D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1728619"/>
              <a:ext cx="369526" cy="369526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DBB6D8-DC83-CB4A-8DED-E8ED7D4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3" y="1720804"/>
            <a:ext cx="377341" cy="3773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E5E5A6-18E8-6144-8FE9-CA68BD3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1720803"/>
            <a:ext cx="377341" cy="377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01D24A-DECA-024B-9D5A-A6EABD45C3A0}"/>
              </a:ext>
            </a:extLst>
          </p:cNvPr>
          <p:cNvGrpSpPr/>
          <p:nvPr/>
        </p:nvGrpSpPr>
        <p:grpSpPr>
          <a:xfrm>
            <a:off x="1015929" y="3632500"/>
            <a:ext cx="327254" cy="1863225"/>
            <a:chOff x="1015929" y="3632500"/>
            <a:chExt cx="327254" cy="1863225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71BFF3-3C4D-1346-B291-42891055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05" y="3632500"/>
              <a:ext cx="295678" cy="39474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12480BA-307A-834B-A57C-3B9D35BA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789" y="4106382"/>
              <a:ext cx="295678" cy="39474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A947A0B-9E06-8540-B235-C38B44CF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53" y="4586565"/>
              <a:ext cx="295678" cy="39474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70EE00C-4EED-2043-A5B1-D5D934C9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9" y="5100980"/>
              <a:ext cx="295678" cy="394745"/>
            </a:xfrm>
            <a:prstGeom prst="rect">
              <a:avLst/>
            </a:prstGeom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EBD05194-E3F0-0B44-A126-61CD9007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2646950"/>
            <a:ext cx="295678" cy="39474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0B2125A-4A34-B54F-A858-1E8280E5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3149996"/>
            <a:ext cx="295678" cy="3947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6DBB899-3B37-924D-8B87-8C911AAFAEA8}"/>
              </a:ext>
            </a:extLst>
          </p:cNvPr>
          <p:cNvGrpSpPr/>
          <p:nvPr/>
        </p:nvGrpSpPr>
        <p:grpSpPr>
          <a:xfrm>
            <a:off x="1483139" y="3663808"/>
            <a:ext cx="854443" cy="1823938"/>
            <a:chOff x="1483139" y="3663808"/>
            <a:chExt cx="854443" cy="182393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7B16860-0DCF-EF4F-89BA-24408DF01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4580523"/>
              <a:ext cx="377341" cy="37734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D158F40-10D9-E348-AC38-AF8B9C4C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374" y="4134339"/>
              <a:ext cx="377341" cy="37734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45E92F7-D956-314B-9F60-960AD069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045" y="4118460"/>
              <a:ext cx="295678" cy="39474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F8D2A9A-4E4C-E24F-8D9E-D9D76551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2726" y="5088491"/>
              <a:ext cx="295678" cy="39474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71C379D-E9A0-584B-968A-7D28263B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39" y="3663809"/>
              <a:ext cx="377341" cy="37734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3044386B-9554-E342-BD81-D617C8A7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3663808"/>
              <a:ext cx="377341" cy="37734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C6309B-E1C3-F546-8031-B7B21FCF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4589955"/>
              <a:ext cx="295678" cy="39474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C42D552-0F74-634C-A73B-E8B7ED96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5093001"/>
              <a:ext cx="295678" cy="394745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F1676BAC-EBCD-7B48-97AC-A0D7BAD324DB}"/>
              </a:ext>
            </a:extLst>
          </p:cNvPr>
          <p:cNvSpPr txBox="1"/>
          <p:nvPr/>
        </p:nvSpPr>
        <p:spPr>
          <a:xfrm>
            <a:off x="1022254" y="1193230"/>
            <a:ext cx="3734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0ECBF-F974-544C-9807-24A62C5F5C1D}"/>
              </a:ext>
            </a:extLst>
          </p:cNvPr>
          <p:cNvSpPr txBox="1"/>
          <p:nvPr/>
        </p:nvSpPr>
        <p:spPr>
          <a:xfrm>
            <a:off x="1946358" y="1181429"/>
            <a:ext cx="39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0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194E9-ECF1-484B-B2E5-CBA629CD4BD4}"/>
              </a:ext>
            </a:extLst>
          </p:cNvPr>
          <p:cNvSpPr txBox="1"/>
          <p:nvPr/>
        </p:nvSpPr>
        <p:spPr>
          <a:xfrm>
            <a:off x="1486043" y="1193230"/>
            <a:ext cx="4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CF73B1-AE24-1841-A116-44118931707A}"/>
              </a:ext>
            </a:extLst>
          </p:cNvPr>
          <p:cNvSpPr txBox="1"/>
          <p:nvPr/>
        </p:nvSpPr>
        <p:spPr>
          <a:xfrm>
            <a:off x="2952036" y="1593340"/>
            <a:ext cx="5733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1 binary variable:  2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2 binary variables: 4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3 binary variables: 8 possible states</a:t>
            </a:r>
          </a:p>
        </p:txBody>
      </p:sp>
    </p:spTree>
    <p:extLst>
      <p:ext uri="{BB962C8B-B14F-4D97-AF65-F5344CB8AC3E}">
        <p14:creationId xmlns:p14="http://schemas.microsoft.com/office/powerpoint/2010/main" val="12046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7B300D-F2BE-4C48-9071-DF823BF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2637518"/>
            <a:ext cx="377341" cy="3773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1C390F-FF83-AD4C-A24A-53448330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191334"/>
            <a:ext cx="377341" cy="377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12175C-8252-C64B-B1D9-28F38288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39" y="2175455"/>
            <a:ext cx="295678" cy="3947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EF3E8B9-81DF-E441-A30A-5F62E32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0" y="3145486"/>
            <a:ext cx="295678" cy="3947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F5F333-8592-B145-9525-AD4BD5FBD8B6}"/>
              </a:ext>
            </a:extLst>
          </p:cNvPr>
          <p:cNvGrpSpPr/>
          <p:nvPr/>
        </p:nvGrpSpPr>
        <p:grpSpPr>
          <a:xfrm>
            <a:off x="1010934" y="1728619"/>
            <a:ext cx="380845" cy="1806179"/>
            <a:chOff x="1010934" y="1728619"/>
            <a:chExt cx="380845" cy="18061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A98045-25E7-4942-BE7D-E570B55B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2645334"/>
              <a:ext cx="369526" cy="36952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42EDF4B-AFDF-5E46-A484-D747FADD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253" y="2195241"/>
              <a:ext cx="369526" cy="36952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4CF36F-62E6-2C42-BEEA-D8151149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934" y="3165272"/>
              <a:ext cx="369526" cy="36952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45BEB1-EA81-7A4B-9399-E903CDF8D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1728619"/>
              <a:ext cx="369526" cy="369526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DBB6D8-DC83-CB4A-8DED-E8ED7D4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3" y="1720804"/>
            <a:ext cx="377341" cy="3773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E5E5A6-18E8-6144-8FE9-CA68BD3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1720803"/>
            <a:ext cx="377341" cy="377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01D24A-DECA-024B-9D5A-A6EABD45C3A0}"/>
              </a:ext>
            </a:extLst>
          </p:cNvPr>
          <p:cNvGrpSpPr/>
          <p:nvPr/>
        </p:nvGrpSpPr>
        <p:grpSpPr>
          <a:xfrm>
            <a:off x="1015929" y="3632500"/>
            <a:ext cx="327254" cy="1863225"/>
            <a:chOff x="1015929" y="3632500"/>
            <a:chExt cx="327254" cy="1863225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71BFF3-3C4D-1346-B291-42891055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05" y="3632500"/>
              <a:ext cx="295678" cy="39474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12480BA-307A-834B-A57C-3B9D35BA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789" y="4106382"/>
              <a:ext cx="295678" cy="39474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A947A0B-9E06-8540-B235-C38B44CF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53" y="4586565"/>
              <a:ext cx="295678" cy="39474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70EE00C-4EED-2043-A5B1-D5D934C9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9" y="5100980"/>
              <a:ext cx="295678" cy="394745"/>
            </a:xfrm>
            <a:prstGeom prst="rect">
              <a:avLst/>
            </a:prstGeom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EBD05194-E3F0-0B44-A126-61CD9007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2646950"/>
            <a:ext cx="295678" cy="39474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0B2125A-4A34-B54F-A858-1E8280E5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3149996"/>
            <a:ext cx="295678" cy="3947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6DBB899-3B37-924D-8B87-8C911AAFAEA8}"/>
              </a:ext>
            </a:extLst>
          </p:cNvPr>
          <p:cNvGrpSpPr/>
          <p:nvPr/>
        </p:nvGrpSpPr>
        <p:grpSpPr>
          <a:xfrm>
            <a:off x="1483139" y="3663808"/>
            <a:ext cx="854443" cy="1823938"/>
            <a:chOff x="1483139" y="3663808"/>
            <a:chExt cx="854443" cy="182393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7B16860-0DCF-EF4F-89BA-24408DF01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4580523"/>
              <a:ext cx="377341" cy="37734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D158F40-10D9-E348-AC38-AF8B9C4C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374" y="4134339"/>
              <a:ext cx="377341" cy="37734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45E92F7-D956-314B-9F60-960AD069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045" y="4118460"/>
              <a:ext cx="295678" cy="39474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F8D2A9A-4E4C-E24F-8D9E-D9D76551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2726" y="5088491"/>
              <a:ext cx="295678" cy="39474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71C379D-E9A0-584B-968A-7D28263B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39" y="3663809"/>
              <a:ext cx="377341" cy="37734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3044386B-9554-E342-BD81-D617C8A7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3663808"/>
              <a:ext cx="377341" cy="37734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C6309B-E1C3-F546-8031-B7B21FCF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4589955"/>
              <a:ext cx="295678" cy="39474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C42D552-0F74-634C-A73B-E8B7ED96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5093001"/>
              <a:ext cx="295678" cy="394745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F1676BAC-EBCD-7B48-97AC-A0D7BAD324DB}"/>
              </a:ext>
            </a:extLst>
          </p:cNvPr>
          <p:cNvSpPr txBox="1"/>
          <p:nvPr/>
        </p:nvSpPr>
        <p:spPr>
          <a:xfrm>
            <a:off x="1022254" y="1193230"/>
            <a:ext cx="47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0ECBF-F974-544C-9807-24A62C5F5C1D}"/>
              </a:ext>
            </a:extLst>
          </p:cNvPr>
          <p:cNvSpPr txBox="1"/>
          <p:nvPr/>
        </p:nvSpPr>
        <p:spPr>
          <a:xfrm>
            <a:off x="1946358" y="1181429"/>
            <a:ext cx="39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0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194E9-ECF1-484B-B2E5-CBA629CD4BD4}"/>
              </a:ext>
            </a:extLst>
          </p:cNvPr>
          <p:cNvSpPr txBox="1"/>
          <p:nvPr/>
        </p:nvSpPr>
        <p:spPr>
          <a:xfrm>
            <a:off x="1486043" y="1193230"/>
            <a:ext cx="4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8575C-1C18-9041-BBC3-A6BAB8C1567F}"/>
              </a:ext>
            </a:extLst>
          </p:cNvPr>
          <p:cNvSpPr txBox="1"/>
          <p:nvPr/>
        </p:nvSpPr>
        <p:spPr>
          <a:xfrm>
            <a:off x="603162" y="1267192"/>
            <a:ext cx="629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DBDD85-6FF7-A14E-A958-5F5127763F08}"/>
              </a:ext>
            </a:extLst>
          </p:cNvPr>
          <p:cNvSpPr txBox="1"/>
          <p:nvPr/>
        </p:nvSpPr>
        <p:spPr>
          <a:xfrm>
            <a:off x="2952036" y="1593340"/>
            <a:ext cx="57334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1 binary variable:  2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2 binary variables: 4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3 binary variables: 8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04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7B300D-F2BE-4C48-9071-DF823BF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2637518"/>
            <a:ext cx="377341" cy="3773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1C390F-FF83-AD4C-A24A-53448330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191334"/>
            <a:ext cx="377341" cy="377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12175C-8252-C64B-B1D9-28F38288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39" y="2175455"/>
            <a:ext cx="295678" cy="3947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EF3E8B9-81DF-E441-A30A-5F62E32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0" y="3145486"/>
            <a:ext cx="295678" cy="3947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F5F333-8592-B145-9525-AD4BD5FBD8B6}"/>
              </a:ext>
            </a:extLst>
          </p:cNvPr>
          <p:cNvGrpSpPr/>
          <p:nvPr/>
        </p:nvGrpSpPr>
        <p:grpSpPr>
          <a:xfrm>
            <a:off x="1010934" y="1728619"/>
            <a:ext cx="380845" cy="1806179"/>
            <a:chOff x="1010934" y="1728619"/>
            <a:chExt cx="380845" cy="18061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A98045-25E7-4942-BE7D-E570B55B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2645334"/>
              <a:ext cx="369526" cy="36952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42EDF4B-AFDF-5E46-A484-D747FADD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253" y="2195241"/>
              <a:ext cx="369526" cy="36952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4CF36F-62E6-2C42-BEEA-D8151149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934" y="3165272"/>
              <a:ext cx="369526" cy="36952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45BEB1-EA81-7A4B-9399-E903CDF8D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1728619"/>
              <a:ext cx="369526" cy="369526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DBB6D8-DC83-CB4A-8DED-E8ED7D4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3" y="1720804"/>
            <a:ext cx="377341" cy="3773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E5E5A6-18E8-6144-8FE9-CA68BD3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1720803"/>
            <a:ext cx="377341" cy="377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01D24A-DECA-024B-9D5A-A6EABD45C3A0}"/>
              </a:ext>
            </a:extLst>
          </p:cNvPr>
          <p:cNvGrpSpPr/>
          <p:nvPr/>
        </p:nvGrpSpPr>
        <p:grpSpPr>
          <a:xfrm>
            <a:off x="1015929" y="3632500"/>
            <a:ext cx="327254" cy="1863225"/>
            <a:chOff x="1015929" y="3632500"/>
            <a:chExt cx="327254" cy="1863225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71BFF3-3C4D-1346-B291-42891055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05" y="3632500"/>
              <a:ext cx="295678" cy="39474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12480BA-307A-834B-A57C-3B9D35BA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789" y="4106382"/>
              <a:ext cx="295678" cy="39474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A947A0B-9E06-8540-B235-C38B44CF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53" y="4586565"/>
              <a:ext cx="295678" cy="39474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70EE00C-4EED-2043-A5B1-D5D934C9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9" y="5100980"/>
              <a:ext cx="295678" cy="394745"/>
            </a:xfrm>
            <a:prstGeom prst="rect">
              <a:avLst/>
            </a:prstGeom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EBD05194-E3F0-0B44-A126-61CD9007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2646950"/>
            <a:ext cx="295678" cy="39474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0B2125A-4A34-B54F-A858-1E8280E5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3149996"/>
            <a:ext cx="295678" cy="3947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6DBB899-3B37-924D-8B87-8C911AAFAEA8}"/>
              </a:ext>
            </a:extLst>
          </p:cNvPr>
          <p:cNvGrpSpPr/>
          <p:nvPr/>
        </p:nvGrpSpPr>
        <p:grpSpPr>
          <a:xfrm>
            <a:off x="1483139" y="3663808"/>
            <a:ext cx="854443" cy="1823938"/>
            <a:chOff x="1483139" y="3663808"/>
            <a:chExt cx="854443" cy="182393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7B16860-0DCF-EF4F-89BA-24408DF01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4580523"/>
              <a:ext cx="377341" cy="37734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D158F40-10D9-E348-AC38-AF8B9C4C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374" y="4134339"/>
              <a:ext cx="377341" cy="37734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45E92F7-D956-314B-9F60-960AD069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045" y="4118460"/>
              <a:ext cx="295678" cy="39474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F8D2A9A-4E4C-E24F-8D9E-D9D76551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2726" y="5088491"/>
              <a:ext cx="295678" cy="39474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71C379D-E9A0-584B-968A-7D28263B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39" y="3663809"/>
              <a:ext cx="377341" cy="37734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3044386B-9554-E342-BD81-D617C8A7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3663808"/>
              <a:ext cx="377341" cy="37734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C6309B-E1C3-F546-8031-B7B21FCF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4589955"/>
              <a:ext cx="295678" cy="39474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C42D552-0F74-634C-A73B-E8B7ED96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5093001"/>
              <a:ext cx="295678" cy="394745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F1676BAC-EBCD-7B48-97AC-A0D7BAD324DB}"/>
              </a:ext>
            </a:extLst>
          </p:cNvPr>
          <p:cNvSpPr txBox="1"/>
          <p:nvPr/>
        </p:nvSpPr>
        <p:spPr>
          <a:xfrm>
            <a:off x="1022254" y="1193230"/>
            <a:ext cx="47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0ECBF-F974-544C-9807-24A62C5F5C1D}"/>
              </a:ext>
            </a:extLst>
          </p:cNvPr>
          <p:cNvSpPr txBox="1"/>
          <p:nvPr/>
        </p:nvSpPr>
        <p:spPr>
          <a:xfrm>
            <a:off x="1946358" y="1181429"/>
            <a:ext cx="39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0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194E9-ECF1-484B-B2E5-CBA629CD4BD4}"/>
              </a:ext>
            </a:extLst>
          </p:cNvPr>
          <p:cNvSpPr txBox="1"/>
          <p:nvPr/>
        </p:nvSpPr>
        <p:spPr>
          <a:xfrm>
            <a:off x="1486043" y="1193230"/>
            <a:ext cx="4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D7060-63E1-4B48-B8AA-F75E090AF83A}"/>
              </a:ext>
            </a:extLst>
          </p:cNvPr>
          <p:cNvSpPr txBox="1"/>
          <p:nvPr/>
        </p:nvSpPr>
        <p:spPr>
          <a:xfrm>
            <a:off x="2952036" y="1593340"/>
            <a:ext cx="57334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1 binary variable:  2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2 binary variables: 4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3 binary variables: 8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7FA4DA-DFD0-E348-842C-A6CC5D5AA366}"/>
              </a:ext>
            </a:extLst>
          </p:cNvPr>
          <p:cNvSpPr txBox="1"/>
          <p:nvPr/>
        </p:nvSpPr>
        <p:spPr>
          <a:xfrm>
            <a:off x="3141342" y="3544741"/>
            <a:ext cx="573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Question</a:t>
            </a:r>
            <a:r>
              <a:rPr lang="en-US" sz="2000" dirty="0">
                <a:latin typeface="Times New Roman"/>
                <a:cs typeface="Times New Roman"/>
              </a:rPr>
              <a:t>: How many different states can be represented by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binary variables?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8575C-1C18-9041-BBC3-A6BAB8C1567F}"/>
              </a:ext>
            </a:extLst>
          </p:cNvPr>
          <p:cNvSpPr txBox="1"/>
          <p:nvPr/>
        </p:nvSpPr>
        <p:spPr>
          <a:xfrm>
            <a:off x="603162" y="1267192"/>
            <a:ext cx="629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04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B7B300D-F2BE-4C48-9071-DF823BF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2637518"/>
            <a:ext cx="377341" cy="3773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1C390F-FF83-AD4C-A24A-534483306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191334"/>
            <a:ext cx="377341" cy="3773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812175C-8252-C64B-B1D9-28F38288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39" y="2175455"/>
            <a:ext cx="295678" cy="3947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EF3E8B9-81DF-E441-A30A-5F62E32D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0" y="3145486"/>
            <a:ext cx="295678" cy="3947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F5F333-8592-B145-9525-AD4BD5FBD8B6}"/>
              </a:ext>
            </a:extLst>
          </p:cNvPr>
          <p:cNvGrpSpPr/>
          <p:nvPr/>
        </p:nvGrpSpPr>
        <p:grpSpPr>
          <a:xfrm>
            <a:off x="1010934" y="1728619"/>
            <a:ext cx="380845" cy="1806179"/>
            <a:chOff x="1010934" y="1728619"/>
            <a:chExt cx="380845" cy="18061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A98045-25E7-4942-BE7D-E570B55B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2645334"/>
              <a:ext cx="369526" cy="36952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42EDF4B-AFDF-5E46-A484-D747FADD7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253" y="2195241"/>
              <a:ext cx="369526" cy="36952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04CF36F-62E6-2C42-BEEA-D8151149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934" y="3165272"/>
              <a:ext cx="369526" cy="36952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45BEB1-EA81-7A4B-9399-E903CDF8D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717" y="1728619"/>
              <a:ext cx="369526" cy="369526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DBB6D8-DC83-CB4A-8DED-E8ED7D4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3" y="1720804"/>
            <a:ext cx="377341" cy="3773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1E5E5A6-18E8-6144-8FE9-CA68BD3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5" y="1720803"/>
            <a:ext cx="377341" cy="377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01D24A-DECA-024B-9D5A-A6EABD45C3A0}"/>
              </a:ext>
            </a:extLst>
          </p:cNvPr>
          <p:cNvGrpSpPr/>
          <p:nvPr/>
        </p:nvGrpSpPr>
        <p:grpSpPr>
          <a:xfrm>
            <a:off x="1015929" y="3632500"/>
            <a:ext cx="327254" cy="1863225"/>
            <a:chOff x="1015929" y="3632500"/>
            <a:chExt cx="327254" cy="1863225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671BFF3-3C4D-1346-B291-42891055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05" y="3632500"/>
              <a:ext cx="295678" cy="39474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12480BA-307A-834B-A57C-3B9D35BA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789" y="4106382"/>
              <a:ext cx="295678" cy="39474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A947A0B-9E06-8540-B235-C38B44CF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53" y="4586565"/>
              <a:ext cx="295678" cy="39474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70EE00C-4EED-2043-A5B1-D5D934C9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929" y="5100980"/>
              <a:ext cx="295678" cy="394745"/>
            </a:xfrm>
            <a:prstGeom prst="rect">
              <a:avLst/>
            </a:prstGeom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EBD05194-E3F0-0B44-A126-61CD9007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2646950"/>
            <a:ext cx="295678" cy="39474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0B2125A-4A34-B54F-A858-1E8280E5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61" y="3149996"/>
            <a:ext cx="295678" cy="3947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6DBB899-3B37-924D-8B87-8C911AAFAEA8}"/>
              </a:ext>
            </a:extLst>
          </p:cNvPr>
          <p:cNvGrpSpPr/>
          <p:nvPr/>
        </p:nvGrpSpPr>
        <p:grpSpPr>
          <a:xfrm>
            <a:off x="1483139" y="3663808"/>
            <a:ext cx="854443" cy="1823938"/>
            <a:chOff x="1483139" y="3663808"/>
            <a:chExt cx="854443" cy="182393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7B16860-0DCF-EF4F-89BA-24408DF01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4580523"/>
              <a:ext cx="377341" cy="37734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D158F40-10D9-E348-AC38-AF8B9C4C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374" y="4134339"/>
              <a:ext cx="377341" cy="37734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45E92F7-D956-314B-9F60-960AD069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4045" y="4118460"/>
              <a:ext cx="295678" cy="39474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F8D2A9A-4E4C-E24F-8D9E-D9D76551C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2726" y="5088491"/>
              <a:ext cx="295678" cy="394745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71C379D-E9A0-584B-968A-7D28263B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39" y="3663809"/>
              <a:ext cx="377341" cy="37734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3044386B-9554-E342-BD81-D617C8A7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0241" y="3663808"/>
              <a:ext cx="377341" cy="37734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C6309B-E1C3-F546-8031-B7B21FCF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4589955"/>
              <a:ext cx="295678" cy="39474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C42D552-0F74-634C-A73B-E8B7ED96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267" y="5093001"/>
              <a:ext cx="295678" cy="394745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F1676BAC-EBCD-7B48-97AC-A0D7BAD324DB}"/>
              </a:ext>
            </a:extLst>
          </p:cNvPr>
          <p:cNvSpPr txBox="1"/>
          <p:nvPr/>
        </p:nvSpPr>
        <p:spPr>
          <a:xfrm>
            <a:off x="1022254" y="1193230"/>
            <a:ext cx="47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0ECBF-F974-544C-9807-24A62C5F5C1D}"/>
              </a:ext>
            </a:extLst>
          </p:cNvPr>
          <p:cNvSpPr txBox="1"/>
          <p:nvPr/>
        </p:nvSpPr>
        <p:spPr>
          <a:xfrm>
            <a:off x="1946358" y="1181429"/>
            <a:ext cx="39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0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7194E9-ECF1-484B-B2E5-CBA629CD4BD4}"/>
              </a:ext>
            </a:extLst>
          </p:cNvPr>
          <p:cNvSpPr txBox="1"/>
          <p:nvPr/>
        </p:nvSpPr>
        <p:spPr>
          <a:xfrm>
            <a:off x="1486043" y="1193230"/>
            <a:ext cx="406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b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9D7060-63E1-4B48-B8AA-F75E090AF83A}"/>
              </a:ext>
            </a:extLst>
          </p:cNvPr>
          <p:cNvSpPr txBox="1"/>
          <p:nvPr/>
        </p:nvSpPr>
        <p:spPr>
          <a:xfrm>
            <a:off x="2952036" y="1593340"/>
            <a:ext cx="57334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1 binary variable:  2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2 binary variables: 4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3 binary variables: 8 possible states</a:t>
            </a:r>
          </a:p>
          <a:p>
            <a:pPr marL="223838" indent="-223838"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7FA4DA-DFD0-E348-842C-A6CC5D5AA366}"/>
              </a:ext>
            </a:extLst>
          </p:cNvPr>
          <p:cNvSpPr txBox="1"/>
          <p:nvPr/>
        </p:nvSpPr>
        <p:spPr>
          <a:xfrm>
            <a:off x="3141342" y="3544741"/>
            <a:ext cx="573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Question</a:t>
            </a:r>
            <a:r>
              <a:rPr lang="en-US" sz="2000" dirty="0">
                <a:latin typeface="Times New Roman"/>
                <a:cs typeface="Times New Roman"/>
              </a:rPr>
              <a:t>: How many different states can be represented by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binary variables?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8575C-1C18-9041-BBC3-A6BAB8C1567F}"/>
              </a:ext>
            </a:extLst>
          </p:cNvPr>
          <p:cNvSpPr txBox="1"/>
          <p:nvPr/>
        </p:nvSpPr>
        <p:spPr>
          <a:xfrm>
            <a:off x="603162" y="1267192"/>
            <a:ext cx="629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8E0B4C-FB4C-EB49-AAFE-B54EA47DC0B3}"/>
              </a:ext>
            </a:extLst>
          </p:cNvPr>
          <p:cNvSpPr txBox="1"/>
          <p:nvPr/>
        </p:nvSpPr>
        <p:spPr>
          <a:xfrm>
            <a:off x="3141341" y="4355524"/>
            <a:ext cx="573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Answer</a:t>
            </a:r>
            <a:r>
              <a:rPr lang="en-US" sz="2000" dirty="0">
                <a:latin typeface="Times New Roman"/>
                <a:cs typeface="Times New Roman"/>
              </a:rPr>
              <a:t>:  2</a:t>
            </a:r>
            <a:r>
              <a:rPr lang="en-US" sz="2000" i="1" baseline="30000" dirty="0">
                <a:latin typeface="Times New Roman"/>
                <a:cs typeface="Times New Roman"/>
              </a:rPr>
              <a:t>N</a:t>
            </a:r>
            <a:endParaRPr lang="en-US" sz="2000" i="1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68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6A2C31-B8F6-EF44-AE1E-ECC839A9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26" y="2279695"/>
            <a:ext cx="202744" cy="27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01E2A-70BE-5542-8C70-94190CF0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96" y="1942424"/>
            <a:ext cx="233031" cy="233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86724-E1AD-7F40-A3CF-5FADEA00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83" y="2631133"/>
            <a:ext cx="202744" cy="270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FA6ED-088C-DE4D-80F1-EAABAE7B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83" y="3031739"/>
            <a:ext cx="202744" cy="270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2311E-86CF-5E4A-9774-440C0D3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26" y="3031738"/>
            <a:ext cx="202744" cy="2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C6BC7-7C74-CB41-9A41-76C51D08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9" y="3025162"/>
            <a:ext cx="202744" cy="270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3D44A-3529-5C41-8085-8315A35F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8" y="2294501"/>
            <a:ext cx="233031" cy="233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AA16B8-76D1-C445-98C0-3A9A8625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15" y="1933730"/>
            <a:ext cx="233031" cy="2330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B562F-4F37-5B4F-BB3D-32E7F3E8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15" y="2668775"/>
            <a:ext cx="233031" cy="233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9A331F-F8C9-404C-A819-B3FE1DE8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82" y="1942423"/>
            <a:ext cx="233031" cy="233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A930C9-D673-8145-A8EE-CCCB5CCC1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82" y="2306708"/>
            <a:ext cx="233031" cy="2330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EB327D-09C2-3649-8FFC-BBAF09929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122" y="2668774"/>
            <a:ext cx="233031" cy="2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9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183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590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A196B1-AE54-0C42-96E2-A56810A73196}"/>
              </a:ext>
            </a:extLst>
          </p:cNvPr>
          <p:cNvGrpSpPr/>
          <p:nvPr/>
        </p:nvGrpSpPr>
        <p:grpSpPr>
          <a:xfrm>
            <a:off x="3768436" y="1242564"/>
            <a:ext cx="3302041" cy="1077311"/>
            <a:chOff x="3768436" y="1665889"/>
            <a:chExt cx="3302041" cy="1077311"/>
          </a:xfrm>
        </p:grpSpPr>
        <p:sp>
          <p:nvSpPr>
            <p:cNvPr id="3" name="Delay 2">
              <a:extLst>
                <a:ext uri="{FF2B5EF4-FFF2-40B4-BE49-F238E27FC236}">
                  <a16:creationId xmlns:a16="http://schemas.microsoft.com/office/drawing/2014/main" id="{D8C0DBC6-D733-3B4F-B0CC-AC4B49E09846}"/>
                </a:ext>
              </a:extLst>
            </p:cNvPr>
            <p:cNvSpPr/>
            <p:nvPr/>
          </p:nvSpPr>
          <p:spPr>
            <a:xfrm>
              <a:off x="4814007" y="1814946"/>
              <a:ext cx="1171156" cy="928254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D122DDF-4462-784A-84E8-5F52BDA441D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065999"/>
              <a:ext cx="104557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931EA7-5EFD-1A4F-94E0-F35B174717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3" y="2252199"/>
              <a:ext cx="92825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AC1312-1D05-F94A-B727-0EEAEC97FF73}"/>
                </a:ext>
              </a:extLst>
            </p:cNvPr>
            <p:cNvSpPr txBox="1"/>
            <p:nvPr/>
          </p:nvSpPr>
          <p:spPr>
            <a:xfrm>
              <a:off x="4996065" y="2024435"/>
              <a:ext cx="739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2000" i="1" dirty="0">
                  <a:latin typeface="Times New Roman"/>
                  <a:cs typeface="Times New Roman"/>
                </a:rPr>
                <a:t>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8E26AF-AFCD-B045-BC60-623F78BCEC78}"/>
                </a:ext>
              </a:extLst>
            </p:cNvPr>
            <p:cNvSpPr txBox="1"/>
            <p:nvPr/>
          </p:nvSpPr>
          <p:spPr>
            <a:xfrm>
              <a:off x="4072060" y="1665889"/>
              <a:ext cx="3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BCAC70-F426-A440-A9BF-12384C3B2310}"/>
                </a:ext>
              </a:extLst>
            </p:cNvPr>
            <p:cNvSpPr txBox="1"/>
            <p:nvPr/>
          </p:nvSpPr>
          <p:spPr>
            <a:xfrm>
              <a:off x="5828105" y="1852113"/>
              <a:ext cx="1242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i="1" spc="150" dirty="0">
                  <a:latin typeface="Times New Roman"/>
                  <a:cs typeface="Times New Roman"/>
                </a:rPr>
                <a:t>f</a:t>
              </a:r>
              <a:r>
                <a:rPr lang="en-US" sz="1600" spc="150" dirty="0">
                  <a:latin typeface="Times New Roman"/>
                  <a:cs typeface="Times New Roman"/>
                </a:rPr>
                <a:t>(</a:t>
              </a:r>
              <a:r>
                <a:rPr lang="en-US" sz="1600" i="1" spc="150" dirty="0">
                  <a:latin typeface="Times New Roman"/>
                  <a:cs typeface="Times New Roman"/>
                </a:rPr>
                <a:t>x</a:t>
              </a:r>
              <a:r>
                <a:rPr lang="en-US" sz="1600" spc="150" dirty="0">
                  <a:latin typeface="Times New Roman"/>
                  <a:cs typeface="Times New Roman"/>
                </a:rPr>
                <a:t>,</a:t>
              </a:r>
              <a:r>
                <a:rPr lang="en-US" sz="1600" i="1" spc="150" dirty="0">
                  <a:latin typeface="Times New Roman"/>
                  <a:cs typeface="Times New Roman"/>
                </a:rPr>
                <a:t>y</a:t>
              </a:r>
              <a:r>
                <a:rPr lang="en-US" sz="1600" spc="150" dirty="0">
                  <a:latin typeface="Times New Roman"/>
                  <a:cs typeface="Times New Roman"/>
                </a:rPr>
                <a:t>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EC9DCF6-2292-204B-AC8D-A7781F3F1549}"/>
                </a:ext>
              </a:extLst>
            </p:cNvPr>
            <p:cNvCxnSpPr>
              <a:cxnSpLocks/>
            </p:cNvCxnSpPr>
            <p:nvPr/>
          </p:nvCxnSpPr>
          <p:spPr>
            <a:xfrm>
              <a:off x="3796145" y="2555327"/>
              <a:ext cx="10271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5D89F4-B133-1B46-B1F0-BF4C8D5ED009}"/>
                </a:ext>
              </a:extLst>
            </p:cNvPr>
            <p:cNvSpPr txBox="1"/>
            <p:nvPr/>
          </p:nvSpPr>
          <p:spPr>
            <a:xfrm>
              <a:off x="4081356" y="2155217"/>
              <a:ext cx="3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17CD03-A239-E946-8929-45B855C89963}"/>
              </a:ext>
            </a:extLst>
          </p:cNvPr>
          <p:cNvGrpSpPr/>
          <p:nvPr/>
        </p:nvGrpSpPr>
        <p:grpSpPr>
          <a:xfrm>
            <a:off x="3768436" y="2590117"/>
            <a:ext cx="4321464" cy="800219"/>
            <a:chOff x="4475965" y="3755374"/>
            <a:chExt cx="4321464" cy="8002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F7B840-1187-5F40-A132-8E2E1381AB50}"/>
                </a:ext>
              </a:extLst>
            </p:cNvPr>
            <p:cNvSpPr txBox="1"/>
            <p:nvPr/>
          </p:nvSpPr>
          <p:spPr>
            <a:xfrm>
              <a:off x="4475965" y="3956173"/>
              <a:ext cx="1352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pc="150" dirty="0">
                  <a:latin typeface="Times New Roman"/>
                  <a:cs typeface="Times New Roman"/>
                </a:rPr>
                <a:t>f</a:t>
              </a:r>
              <a:r>
                <a:rPr lang="en-US" spc="150" dirty="0">
                  <a:latin typeface="Times New Roman"/>
                  <a:cs typeface="Times New Roman"/>
                </a:rPr>
                <a:t>(x,y)</a:t>
              </a:r>
              <a:r>
                <a:rPr lang="en-US" dirty="0">
                  <a:latin typeface="Times New Roman"/>
                  <a:cs typeface="Times New Roman"/>
                </a:rPr>
                <a:t> =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A7EC0-78F0-384D-90C3-6585B362A4B8}"/>
                </a:ext>
              </a:extLst>
            </p:cNvPr>
            <p:cNvSpPr txBox="1"/>
            <p:nvPr/>
          </p:nvSpPr>
          <p:spPr>
            <a:xfrm>
              <a:off x="5820814" y="3755374"/>
              <a:ext cx="297661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latin typeface="Times New Roman"/>
                  <a:cs typeface="Times New Roman"/>
                </a:rPr>
                <a:t>   when </a:t>
              </a:r>
              <a:r>
                <a:rPr lang="en-US" i="1" dirty="0">
                  <a:latin typeface="Times New Roman"/>
                  <a:cs typeface="Times New Roman"/>
                </a:rPr>
                <a:t>x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600" dirty="0">
                  <a:latin typeface="Times New Roman"/>
                  <a:cs typeface="Times New Roman"/>
                </a:rPr>
                <a:t> and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i="1" dirty="0">
                  <a:latin typeface="Times New Roman"/>
                  <a:cs typeface="Times New Roman"/>
                </a:rPr>
                <a:t>y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dirty="0"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spcBef>
                  <a:spcPts val="1200"/>
                </a:spcBef>
              </a:pP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dirty="0">
                  <a:latin typeface="Times New Roman"/>
                  <a:cs typeface="Times New Roman"/>
                </a:rPr>
                <a:t>   otherwise  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193D9B3-7289-9A4E-AB21-50B22388E145}"/>
                </a:ext>
              </a:extLst>
            </p:cNvPr>
            <p:cNvSpPr/>
            <p:nvPr/>
          </p:nvSpPr>
          <p:spPr>
            <a:xfrm>
              <a:off x="5671228" y="3816802"/>
              <a:ext cx="159753" cy="679944"/>
            </a:xfrm>
            <a:prstGeom prst="leftBrace">
              <a:avLst>
                <a:gd name="adj1" fmla="val 5236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79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A196B1-AE54-0C42-96E2-A56810A73196}"/>
              </a:ext>
            </a:extLst>
          </p:cNvPr>
          <p:cNvGrpSpPr/>
          <p:nvPr/>
        </p:nvGrpSpPr>
        <p:grpSpPr>
          <a:xfrm>
            <a:off x="3768436" y="1242564"/>
            <a:ext cx="3302041" cy="1077311"/>
            <a:chOff x="3768436" y="1665889"/>
            <a:chExt cx="3302041" cy="1077311"/>
          </a:xfrm>
        </p:grpSpPr>
        <p:sp>
          <p:nvSpPr>
            <p:cNvPr id="3" name="Delay 2">
              <a:extLst>
                <a:ext uri="{FF2B5EF4-FFF2-40B4-BE49-F238E27FC236}">
                  <a16:creationId xmlns:a16="http://schemas.microsoft.com/office/drawing/2014/main" id="{D8C0DBC6-D733-3B4F-B0CC-AC4B49E09846}"/>
                </a:ext>
              </a:extLst>
            </p:cNvPr>
            <p:cNvSpPr/>
            <p:nvPr/>
          </p:nvSpPr>
          <p:spPr>
            <a:xfrm>
              <a:off x="4814007" y="1814946"/>
              <a:ext cx="1171156" cy="928254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D122DDF-4462-784A-84E8-5F52BDA441D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065999"/>
              <a:ext cx="1045571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931EA7-5EFD-1A4F-94E0-F35B17471796}"/>
                </a:ext>
              </a:extLst>
            </p:cNvPr>
            <p:cNvCxnSpPr>
              <a:cxnSpLocks/>
            </p:cNvCxnSpPr>
            <p:nvPr/>
          </p:nvCxnSpPr>
          <p:spPr>
            <a:xfrm>
              <a:off x="5985163" y="2252199"/>
              <a:ext cx="92825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AC1312-1D05-F94A-B727-0EEAEC97FF73}"/>
                </a:ext>
              </a:extLst>
            </p:cNvPr>
            <p:cNvSpPr txBox="1"/>
            <p:nvPr/>
          </p:nvSpPr>
          <p:spPr>
            <a:xfrm>
              <a:off x="4996065" y="2024435"/>
              <a:ext cx="739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And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8E26AF-AFCD-B045-BC60-623F78BCEC78}"/>
                </a:ext>
              </a:extLst>
            </p:cNvPr>
            <p:cNvSpPr txBox="1"/>
            <p:nvPr/>
          </p:nvSpPr>
          <p:spPr>
            <a:xfrm>
              <a:off x="4072060" y="1665889"/>
              <a:ext cx="3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BCAC70-F426-A440-A9BF-12384C3B2310}"/>
                </a:ext>
              </a:extLst>
            </p:cNvPr>
            <p:cNvSpPr txBox="1"/>
            <p:nvPr/>
          </p:nvSpPr>
          <p:spPr>
            <a:xfrm>
              <a:off x="5828105" y="1852113"/>
              <a:ext cx="1242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An</a:t>
              </a:r>
              <a:r>
                <a:rPr lang="en-US" sz="1600" spc="200" dirty="0">
                  <a:latin typeface="Times New Roman"/>
                  <a:cs typeface="Times New Roman"/>
                </a:rPr>
                <a:t>d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spc="200" dirty="0">
                  <a:latin typeface="Times New Roman"/>
                  <a:cs typeface="Times New Roman"/>
                </a:rPr>
                <a:t>,</a:t>
              </a:r>
              <a:r>
                <a:rPr lang="en-US" sz="1600" i="1" dirty="0">
                  <a:latin typeface="Times New Roman"/>
                  <a:cs typeface="Times New Roman"/>
                </a:rPr>
                <a:t>y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EC9DCF6-2292-204B-AC8D-A7781F3F1549}"/>
                </a:ext>
              </a:extLst>
            </p:cNvPr>
            <p:cNvCxnSpPr>
              <a:cxnSpLocks/>
            </p:cNvCxnSpPr>
            <p:nvPr/>
          </p:nvCxnSpPr>
          <p:spPr>
            <a:xfrm>
              <a:off x="3796145" y="2555327"/>
              <a:ext cx="102715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5D89F4-B133-1B46-B1F0-BF4C8D5ED009}"/>
                </a:ext>
              </a:extLst>
            </p:cNvPr>
            <p:cNvSpPr txBox="1"/>
            <p:nvPr/>
          </p:nvSpPr>
          <p:spPr>
            <a:xfrm>
              <a:off x="4081356" y="2155217"/>
              <a:ext cx="3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F7B840-1187-5F40-A132-8E2E1381AB50}"/>
              </a:ext>
            </a:extLst>
          </p:cNvPr>
          <p:cNvSpPr txBox="1"/>
          <p:nvPr/>
        </p:nvSpPr>
        <p:spPr>
          <a:xfrm>
            <a:off x="3768436" y="2790916"/>
            <a:ext cx="135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And(x,y) = 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1C2D201-9D38-EC4C-8351-011316DF0FA0}"/>
              </a:ext>
            </a:extLst>
          </p:cNvPr>
          <p:cNvSpPr/>
          <p:nvPr/>
        </p:nvSpPr>
        <p:spPr>
          <a:xfrm>
            <a:off x="4963699" y="2651545"/>
            <a:ext cx="159753" cy="679944"/>
          </a:xfrm>
          <a:prstGeom prst="leftBrace">
            <a:avLst>
              <a:gd name="adj1" fmla="val 5236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18D45-11F1-2643-8023-1647917F74D7}"/>
              </a:ext>
            </a:extLst>
          </p:cNvPr>
          <p:cNvSpPr txBox="1"/>
          <p:nvPr/>
        </p:nvSpPr>
        <p:spPr>
          <a:xfrm>
            <a:off x="1013776" y="3898552"/>
            <a:ext cx="830012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Boolean function</a:t>
            </a:r>
            <a:r>
              <a:rPr lang="en-US" dirty="0">
                <a:latin typeface="Times New Roman"/>
                <a:cs typeface="Times New Roman"/>
              </a:rPr>
              <a:t>  (like An</a:t>
            </a:r>
            <a:r>
              <a:rPr lang="en-US" spc="150" dirty="0">
                <a:latin typeface="Times New Roman"/>
                <a:cs typeface="Times New Roman"/>
              </a:rPr>
              <a:t>d(</a:t>
            </a:r>
            <a:r>
              <a:rPr lang="en-US" i="1" spc="150" dirty="0">
                <a:latin typeface="Times New Roman"/>
                <a:cs typeface="Times New Roman"/>
              </a:rPr>
              <a:t>x</a:t>
            </a:r>
            <a:r>
              <a:rPr lang="en-US" spc="150" dirty="0">
                <a:latin typeface="Times New Roman"/>
                <a:cs typeface="Times New Roman"/>
              </a:rPr>
              <a:t>,</a:t>
            </a:r>
            <a:r>
              <a:rPr lang="en-US" i="1" spc="150" dirty="0">
                <a:latin typeface="Times New Roman"/>
                <a:cs typeface="Times New Roman"/>
              </a:rPr>
              <a:t>y</a:t>
            </a:r>
            <a:r>
              <a:rPr lang="en-US" spc="150" dirty="0">
                <a:latin typeface="Times New Roman"/>
                <a:cs typeface="Times New Roman"/>
              </a:rPr>
              <a:t>)</a:t>
            </a:r>
            <a:r>
              <a:rPr lang="en-US" dirty="0">
                <a:latin typeface="Times New Roman"/>
                <a:cs typeface="Times New Roman"/>
              </a:rPr>
              <a:t>):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A function that operates on boolean variables, and returns a boolean value.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6B45F1-830B-7A4A-A6C4-4C46191EA28B}"/>
              </a:ext>
            </a:extLst>
          </p:cNvPr>
          <p:cNvSpPr txBox="1"/>
          <p:nvPr/>
        </p:nvSpPr>
        <p:spPr>
          <a:xfrm>
            <a:off x="1013776" y="4861383"/>
            <a:ext cx="830012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Boolean operator</a:t>
            </a:r>
            <a:r>
              <a:rPr lang="en-US" dirty="0">
                <a:latin typeface="Times New Roman"/>
                <a:cs typeface="Times New Roman"/>
              </a:rPr>
              <a:t>  (like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 And </a:t>
            </a:r>
            <a:r>
              <a:rPr lang="en-US" i="1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):</a:t>
            </a:r>
            <a:endParaRPr lang="en-US" sz="2000" spc="1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A simple boolean function that operates on a few boolean variables, called </a:t>
            </a:r>
            <a:r>
              <a:rPr lang="en-US" i="1" dirty="0">
                <a:latin typeface="Times New Roman"/>
                <a:cs typeface="Times New Roman"/>
              </a:rPr>
              <a:t>operands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0538F6-7798-A84D-BBC9-6FE80C17B841}"/>
              </a:ext>
            </a:extLst>
          </p:cNvPr>
          <p:cNvSpPr txBox="1"/>
          <p:nvPr/>
        </p:nvSpPr>
        <p:spPr>
          <a:xfrm>
            <a:off x="5113285" y="2590117"/>
            <a:ext cx="2976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   when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Times New Roman"/>
                <a:cs typeface="Times New Roman"/>
              </a:rPr>
              <a:t> and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  otherwise  </a:t>
            </a:r>
          </a:p>
        </p:txBody>
      </p:sp>
    </p:spTree>
    <p:extLst>
      <p:ext uri="{BB962C8B-B14F-4D97-AF65-F5344CB8AC3E}">
        <p14:creationId xmlns:p14="http://schemas.microsoft.com/office/powerpoint/2010/main" val="362815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58954"/>
              </p:ext>
            </p:extLst>
          </p:nvPr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EEC428E-120D-9E41-A4DB-1D5FA28C0591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8625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803866"/>
              </p:ext>
            </p:extLst>
          </p:nvPr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D8A21B-2642-CE44-AE77-8DC93E46C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31047"/>
              </p:ext>
            </p:extLst>
          </p:nvPr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EEC428E-120D-9E41-A4DB-1D5FA28C0591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D8B44-DCD9-4748-BA4E-F71B7C4D8E38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4507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207279"/>
              </p:ext>
            </p:extLst>
          </p:nvPr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D8A21B-2642-CE44-AE77-8DC93E46C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12269"/>
              </p:ext>
            </p:extLst>
          </p:nvPr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D99BA0-ACC5-1A4A-A01C-DFBE36B9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405040"/>
              </p:ext>
            </p:extLst>
          </p:nvPr>
        </p:nvGraphicFramePr>
        <p:xfrm>
          <a:off x="6255823" y="1499869"/>
          <a:ext cx="1245098" cy="10634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EEC428E-120D-9E41-A4DB-1D5FA28C0591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B163D-0480-3E43-B42E-02B0880FF979}"/>
              </a:ext>
            </a:extLst>
          </p:cNvPr>
          <p:cNvSpPr txBox="1"/>
          <p:nvPr/>
        </p:nvSpPr>
        <p:spPr>
          <a:xfrm>
            <a:off x="625854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15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spc="150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D8B44-DCD9-4748-BA4E-F71B7C4D8E38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1817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05D3EC-1759-FF42-803D-3533F95043F1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D8A21B-2642-CE44-AE77-8DC93E46C76D}"/>
              </a:ext>
            </a:extLst>
          </p:cNvPr>
          <p:cNvGraphicFramePr>
            <a:graphicFrameLocks noGrp="1"/>
          </p:cNvGraphicFramePr>
          <p:nvPr/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D99BA0-ACC5-1A4A-A01C-DFBE36B9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88230"/>
              </p:ext>
            </p:extLst>
          </p:nvPr>
        </p:nvGraphicFramePr>
        <p:xfrm>
          <a:off x="6255823" y="1499869"/>
          <a:ext cx="1245098" cy="10634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EEC428E-120D-9E41-A4DB-1D5FA28C0591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B163D-0480-3E43-B42E-02B0880FF979}"/>
              </a:ext>
            </a:extLst>
          </p:cNvPr>
          <p:cNvSpPr txBox="1"/>
          <p:nvPr/>
        </p:nvSpPr>
        <p:spPr>
          <a:xfrm>
            <a:off x="625854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15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spc="150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D8B44-DCD9-4748-BA4E-F71B7C4D8E38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1527A8E4-5E76-A94F-952F-DB497EC36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52200"/>
              </p:ext>
            </p:extLst>
          </p:nvPr>
        </p:nvGraphicFramePr>
        <p:xfrm>
          <a:off x="1013775" y="4209490"/>
          <a:ext cx="2026878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7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4360E20-7793-8245-AD06-391C734DBDDE}"/>
              </a:ext>
            </a:extLst>
          </p:cNvPr>
          <p:cNvSpPr txBox="1"/>
          <p:nvPr/>
        </p:nvSpPr>
        <p:spPr>
          <a:xfrm>
            <a:off x="1408058" y="377576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Nand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02368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5A58E1-E715-0C4C-9067-4B8F28BF7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46943"/>
              </p:ext>
            </p:extLst>
          </p:nvPr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6FA349-8DDB-364D-97FA-4F1DF20E5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048677"/>
              </p:ext>
            </p:extLst>
          </p:nvPr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E3BE821-55B0-8C41-82BE-E89BEDEF4EE4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A788B-176D-E147-95B8-7155D02AE091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D0FE691-EE34-0B42-876F-074B6D5CD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01796"/>
              </p:ext>
            </p:extLst>
          </p:nvPr>
        </p:nvGraphicFramePr>
        <p:xfrm>
          <a:off x="3615462" y="417587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3564F06-6FFE-B945-8055-89316189B141}"/>
              </a:ext>
            </a:extLst>
          </p:cNvPr>
          <p:cNvSpPr txBox="1"/>
          <p:nvPr/>
        </p:nvSpPr>
        <p:spPr>
          <a:xfrm>
            <a:off x="4009744" y="3742148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Xor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FFB16E9-DB49-2C47-B41C-93C94761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31323"/>
              </p:ext>
            </p:extLst>
          </p:nvPr>
        </p:nvGraphicFramePr>
        <p:xfrm>
          <a:off x="6255823" y="1499869"/>
          <a:ext cx="1245098" cy="10634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A1A214D-5D99-1C4B-BBFD-FC44C4D7B5C5}"/>
              </a:ext>
            </a:extLst>
          </p:cNvPr>
          <p:cNvSpPr txBox="1"/>
          <p:nvPr/>
        </p:nvSpPr>
        <p:spPr>
          <a:xfrm>
            <a:off x="625854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15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spc="150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839F62A-9134-2143-A784-44A3BBF8E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08179"/>
              </p:ext>
            </p:extLst>
          </p:nvPr>
        </p:nvGraphicFramePr>
        <p:xfrm>
          <a:off x="1013775" y="4209490"/>
          <a:ext cx="2026878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7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2F0F566-7B2C-AF46-AA27-08B856892014}"/>
              </a:ext>
            </a:extLst>
          </p:cNvPr>
          <p:cNvSpPr txBox="1"/>
          <p:nvPr/>
        </p:nvSpPr>
        <p:spPr>
          <a:xfrm>
            <a:off x="1408058" y="377576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Nand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4160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5A58E1-E715-0C4C-9067-4B8F28BF723B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6FA349-8DDB-364D-97FA-4F1DF20E57AC}"/>
              </a:ext>
            </a:extLst>
          </p:cNvPr>
          <p:cNvGraphicFramePr>
            <a:graphicFrameLocks noGrp="1"/>
          </p:cNvGraphicFramePr>
          <p:nvPr/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E3BE821-55B0-8C41-82BE-E89BEDEF4EE4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A788B-176D-E147-95B8-7155D02AE091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38B2F-ABF1-2C42-951A-C437B2874975}"/>
              </a:ext>
            </a:extLst>
          </p:cNvPr>
          <p:cNvSpPr txBox="1"/>
          <p:nvPr/>
        </p:nvSpPr>
        <p:spPr>
          <a:xfrm>
            <a:off x="5563791" y="4588291"/>
            <a:ext cx="1161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3FE6BD5-1E52-9740-8203-B6D52F4C3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607703"/>
              </p:ext>
            </p:extLst>
          </p:nvPr>
        </p:nvGraphicFramePr>
        <p:xfrm>
          <a:off x="6255823" y="1499869"/>
          <a:ext cx="1245098" cy="10634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72362E0-F471-1D48-8767-6896E6FDD441}"/>
              </a:ext>
            </a:extLst>
          </p:cNvPr>
          <p:cNvSpPr txBox="1"/>
          <p:nvPr/>
        </p:nvSpPr>
        <p:spPr>
          <a:xfrm>
            <a:off x="625854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15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spc="150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FEB7E10-6DEE-A841-873E-B5841E055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52634"/>
              </p:ext>
            </p:extLst>
          </p:nvPr>
        </p:nvGraphicFramePr>
        <p:xfrm>
          <a:off x="3615462" y="417587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8A00910-0402-F341-A652-338C1A6FBC3A}"/>
              </a:ext>
            </a:extLst>
          </p:cNvPr>
          <p:cNvSpPr txBox="1"/>
          <p:nvPr/>
        </p:nvSpPr>
        <p:spPr>
          <a:xfrm>
            <a:off x="4009744" y="3742148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Xor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66EE053-B9D9-6749-8298-7169ED308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11554"/>
              </p:ext>
            </p:extLst>
          </p:nvPr>
        </p:nvGraphicFramePr>
        <p:xfrm>
          <a:off x="1013775" y="4209490"/>
          <a:ext cx="2026878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7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8EFC0C1-34A3-514E-8028-8F8E86FEB52A}"/>
              </a:ext>
            </a:extLst>
          </p:cNvPr>
          <p:cNvSpPr txBox="1"/>
          <p:nvPr/>
        </p:nvSpPr>
        <p:spPr>
          <a:xfrm>
            <a:off x="1408058" y="377576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Nand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919B3B8-2FB0-4E43-BFD2-A27741556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83784"/>
              </p:ext>
            </p:extLst>
          </p:nvPr>
        </p:nvGraphicFramePr>
        <p:xfrm>
          <a:off x="6684693" y="4142258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432FF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i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i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i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50422F3-3383-9F43-B6A6-C00D39DFE202}"/>
              </a:ext>
            </a:extLst>
          </p:cNvPr>
          <p:cNvSpPr txBox="1"/>
          <p:nvPr/>
        </p:nvSpPr>
        <p:spPr>
          <a:xfrm>
            <a:off x="7040300" y="369565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1" i="1" dirty="0">
                <a:solidFill>
                  <a:srgbClr val="0432FF"/>
                </a:solidFill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8728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A691C18-DA09-2340-9DA1-1208A328EF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2634" y="2438201"/>
                <a:ext cx="3294425" cy="10901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4288" indent="-14288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r>
                  <a:rPr lang="en-US" b="1" dirty="0"/>
                  <a:t>Answer: 16</a:t>
                </a:r>
              </a:p>
              <a:p>
                <a:pPr marL="14288" indent="-14288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i="1" dirty="0"/>
                  <a:t>N</a:t>
                </a:r>
                <a:r>
                  <a:rPr lang="en-US" sz="1800" dirty="0"/>
                  <a:t> binary variables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/>
                  <a:t> Boolean functions.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A691C18-DA09-2340-9DA1-1208A328E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634" y="2438201"/>
                <a:ext cx="3294425" cy="1090132"/>
              </a:xfrm>
              <a:prstGeom prst="rect">
                <a:avLst/>
              </a:prstGeom>
              <a:blipFill>
                <a:blip r:embed="rId3"/>
                <a:stretch>
                  <a:fillRect l="-1533" t="-34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5A58E1-E715-0C4C-9067-4B8F28BF723B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6FA349-8DDB-364D-97FA-4F1DF20E57AC}"/>
              </a:ext>
            </a:extLst>
          </p:cNvPr>
          <p:cNvGraphicFramePr>
            <a:graphicFrameLocks noGrp="1"/>
          </p:cNvGraphicFramePr>
          <p:nvPr/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E3BE821-55B0-8C41-82BE-E89BEDEF4EE4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A788B-176D-E147-95B8-7155D02AE091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038B2F-ABF1-2C42-951A-C437B2874975}"/>
              </a:ext>
            </a:extLst>
          </p:cNvPr>
          <p:cNvSpPr txBox="1"/>
          <p:nvPr/>
        </p:nvSpPr>
        <p:spPr>
          <a:xfrm>
            <a:off x="5563791" y="4588291"/>
            <a:ext cx="1161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8ADBEEE-D5E0-7C49-B3BE-1058AC1F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52634"/>
              </p:ext>
            </p:extLst>
          </p:nvPr>
        </p:nvGraphicFramePr>
        <p:xfrm>
          <a:off x="3615462" y="417587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032A9D6-2C75-4046-8F16-AD59CEC7DBB2}"/>
              </a:ext>
            </a:extLst>
          </p:cNvPr>
          <p:cNvSpPr txBox="1"/>
          <p:nvPr/>
        </p:nvSpPr>
        <p:spPr>
          <a:xfrm>
            <a:off x="4009744" y="3742148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Xor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8870982-E7E2-E64B-ACEE-B150EB495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11554"/>
              </p:ext>
            </p:extLst>
          </p:nvPr>
        </p:nvGraphicFramePr>
        <p:xfrm>
          <a:off x="1013775" y="4209490"/>
          <a:ext cx="2026878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7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53F5F1B-92BE-3C47-B936-4C0FBCCED67B}"/>
              </a:ext>
            </a:extLst>
          </p:cNvPr>
          <p:cNvSpPr txBox="1"/>
          <p:nvPr/>
        </p:nvSpPr>
        <p:spPr>
          <a:xfrm>
            <a:off x="1408058" y="377576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Nand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A9B6B9-9B2F-824C-A149-1571C0BC60CB}"/>
              </a:ext>
            </a:extLst>
          </p:cNvPr>
          <p:cNvSpPr txBox="1">
            <a:spLocks/>
          </p:cNvSpPr>
          <p:nvPr/>
        </p:nvSpPr>
        <p:spPr>
          <a:xfrm>
            <a:off x="5827683" y="1046381"/>
            <a:ext cx="2980142" cy="143253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-14288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1" dirty="0"/>
              <a:t>Question:</a:t>
            </a:r>
          </a:p>
          <a:p>
            <a:pPr marL="14288" indent="-14288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How many Boolean functions </a:t>
            </a:r>
            <a:r>
              <a:rPr lang="en-US" sz="1800" i="1" dirty="0"/>
              <a:t>x</a:t>
            </a:r>
            <a:r>
              <a:rPr lang="en-US" sz="1800" dirty="0"/>
              <a:t> </a:t>
            </a:r>
            <a:r>
              <a:rPr lang="en-US" sz="1800" b="1" i="1" dirty="0">
                <a:solidFill>
                  <a:srgbClr val="0432FF"/>
                </a:solidFill>
              </a:rPr>
              <a:t>f</a:t>
            </a:r>
            <a:r>
              <a:rPr lang="en-US" sz="1800" dirty="0"/>
              <a:t> </a:t>
            </a:r>
            <a:r>
              <a:rPr lang="en-US" sz="1800" i="1" dirty="0"/>
              <a:t>y </a:t>
            </a:r>
            <a:r>
              <a:rPr lang="en-US" sz="1800" dirty="0"/>
              <a:t>exist over two binary</a:t>
            </a:r>
            <a:br>
              <a:rPr lang="en-US" sz="1800" dirty="0"/>
            </a:br>
            <a:r>
              <a:rPr lang="en-US" sz="1800" dirty="0"/>
              <a:t>(2-valued) variables?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EED69DF-3A5F-674E-9749-687658FEA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22140"/>
              </p:ext>
            </p:extLst>
          </p:nvPr>
        </p:nvGraphicFramePr>
        <p:xfrm>
          <a:off x="6684693" y="4142258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432FF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i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i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b="0" i="0" baseline="-250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8AB51D6-8711-5342-B4DE-A53CE38AF12E}"/>
              </a:ext>
            </a:extLst>
          </p:cNvPr>
          <p:cNvSpPr txBox="1"/>
          <p:nvPr/>
        </p:nvSpPr>
        <p:spPr>
          <a:xfrm>
            <a:off x="7040300" y="369565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1" i="1" dirty="0">
                <a:solidFill>
                  <a:srgbClr val="0432FF"/>
                </a:solidFill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299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EF0D-5567-DA4E-BD75-46B86CF96A15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Guidelines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B20A4C-5C10-844C-9C6E-924764D02D4F}"/>
              </a:ext>
            </a:extLst>
          </p:cNvPr>
          <p:cNvGrpSpPr/>
          <p:nvPr/>
        </p:nvGrpSpPr>
        <p:grpSpPr>
          <a:xfrm>
            <a:off x="838200" y="1796087"/>
            <a:ext cx="8373035" cy="4086970"/>
            <a:chOff x="838200" y="1796087"/>
            <a:chExt cx="8373035" cy="40869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613CC-90CA-DC4A-A4C7-F17B4078F23D}"/>
                </a:ext>
              </a:extLst>
            </p:cNvPr>
            <p:cNvSpPr txBox="1"/>
            <p:nvPr/>
          </p:nvSpPr>
          <p:spPr>
            <a:xfrm>
              <a:off x="1119763" y="4052589"/>
              <a:ext cx="8091472" cy="18304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525" lvl="1">
                <a:spcBef>
                  <a:spcPts val="1200"/>
                </a:spcBef>
              </a:pPr>
              <a:r>
                <a:rPr lang="en-US" sz="1600" u="sng" dirty="0">
                  <a:latin typeface="Times New Roman"/>
                  <a:cs typeface="Times New Roman"/>
                </a:rPr>
                <a:t>Teaching note: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</a:p>
            <a:p>
              <a:pPr marL="9525" lvl="1"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This chapter starts with a “Theory” primer. Some aspects of this background, like simplifying and synthesizing Boolean functions, are not required for the remainder of the course.</a:t>
              </a:r>
            </a:p>
            <a:p>
              <a:pPr marL="9525" lvl="1"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With that in mind, instructors can reduce, or expand, the “Theory” part of this lecture, as they see fit.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A2BED9E-ECAA-8048-A6BB-5EEE41D2A1E1}"/>
                </a:ext>
              </a:extLst>
            </p:cNvPr>
            <p:cNvSpPr/>
            <p:nvPr/>
          </p:nvSpPr>
          <p:spPr>
            <a:xfrm>
              <a:off x="838200" y="1796087"/>
              <a:ext cx="537308" cy="40053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8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FD99BA0-ACC5-1A4A-A01C-DFBE36B9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88743"/>
              </p:ext>
            </p:extLst>
          </p:nvPr>
        </p:nvGraphicFramePr>
        <p:xfrm>
          <a:off x="6057791" y="1484370"/>
          <a:ext cx="1245098" cy="10634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08B163D-0480-3E43-B42E-02B0880FF979}"/>
              </a:ext>
            </a:extLst>
          </p:cNvPr>
          <p:cNvSpPr txBox="1"/>
          <p:nvPr/>
        </p:nvSpPr>
        <p:spPr>
          <a:xfrm>
            <a:off x="6060517" y="1050645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15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spc="150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8FDFFE-1F08-2E45-8CC2-CA61A2F899E7}"/>
              </a:ext>
            </a:extLst>
          </p:cNvPr>
          <p:cNvSpPr txBox="1"/>
          <p:nvPr/>
        </p:nvSpPr>
        <p:spPr>
          <a:xfrm>
            <a:off x="1283255" y="3691254"/>
            <a:ext cx="569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Boolean function evaluation</a:t>
            </a:r>
            <a:r>
              <a:rPr lang="en-US" sz="1400" dirty="0">
                <a:latin typeface="Times New Roman"/>
                <a:cs typeface="Times New Roman"/>
              </a:rPr>
              <a:t> (example):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C0CDFFE-1F9B-8749-BAD4-3ED6A34F5CF0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C84D5E3-C76B-5344-B40F-00CA46138F3F}"/>
              </a:ext>
            </a:extLst>
          </p:cNvPr>
          <p:cNvGraphicFramePr>
            <a:graphicFrameLocks noGrp="1"/>
          </p:cNvGraphicFramePr>
          <p:nvPr/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421D42F-F8FA-8746-8902-41DE76A34040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93A01-560A-BC4B-80CD-B2D2BC7D93F2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3821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39296D2-A182-0548-8DDE-51A471B8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195" y="4665587"/>
            <a:ext cx="3056140" cy="215854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No</a:t>
            </a:r>
            <a:r>
              <a:rPr lang="en-US" spc="200" dirty="0"/>
              <a:t>t(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Or 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 And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)) =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No</a:t>
            </a:r>
            <a:r>
              <a:rPr lang="en-US" spc="200" dirty="0"/>
              <a:t>t(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Or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) =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No</a:t>
            </a:r>
            <a:r>
              <a:rPr lang="en-US" spc="200" dirty="0"/>
              <a:t>t(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/>
              <a:t>) =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8FDFFE-1F08-2E45-8CC2-CA61A2F899E7}"/>
              </a:ext>
            </a:extLst>
          </p:cNvPr>
          <p:cNvSpPr txBox="1"/>
          <p:nvPr/>
        </p:nvSpPr>
        <p:spPr>
          <a:xfrm>
            <a:off x="1283255" y="3691254"/>
            <a:ext cx="56960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Boolean function evaluation</a:t>
            </a:r>
            <a:r>
              <a:rPr lang="en-US" sz="1400" dirty="0">
                <a:latin typeface="Times New Roman"/>
                <a:cs typeface="Times New Roman"/>
              </a:rPr>
              <a:t> (example):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200" dirty="0">
                <a:latin typeface="Times New Roman"/>
                <a:cs typeface="Times New Roman"/>
              </a:rPr>
              <a:t>t(</a:t>
            </a: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spc="200" dirty="0">
                <a:latin typeface="Times New Roman"/>
                <a:cs typeface="Times New Roman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z</a:t>
            </a:r>
            <a:r>
              <a:rPr lang="en-US" sz="2000" dirty="0">
                <a:latin typeface="Times New Roman"/>
                <a:cs typeface="Times New Roman"/>
              </a:rPr>
              <a:t>))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6B8BBB0-A380-3B4D-A4B1-05B413F98151}"/>
              </a:ext>
            </a:extLst>
          </p:cNvPr>
          <p:cNvSpPr/>
          <p:nvPr/>
        </p:nvSpPr>
        <p:spPr>
          <a:xfrm>
            <a:off x="4187266" y="4122141"/>
            <a:ext cx="2823578" cy="728660"/>
          </a:xfrm>
          <a:prstGeom prst="wedgeRoundRectCallout">
            <a:avLst>
              <a:gd name="adj1" fmla="val -74587"/>
              <a:gd name="adj2" fmla="val -1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Evaluate this function for, say, </a:t>
            </a:r>
          </a:p>
          <a:p>
            <a:pPr>
              <a:buSzPct val="100000"/>
            </a:pP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y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z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D1B35FE-A480-924E-8DBC-4B64758D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76521"/>
              </p:ext>
            </p:extLst>
          </p:nvPr>
        </p:nvGraphicFramePr>
        <p:xfrm>
          <a:off x="6057791" y="1484370"/>
          <a:ext cx="1245098" cy="106346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8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A1CD2F-6A8C-F749-BD55-2345ED8E490C}"/>
              </a:ext>
            </a:extLst>
          </p:cNvPr>
          <p:cNvSpPr txBox="1"/>
          <p:nvPr/>
        </p:nvSpPr>
        <p:spPr>
          <a:xfrm>
            <a:off x="6060517" y="1050645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No</a:t>
            </a:r>
            <a:r>
              <a:rPr lang="en-US" sz="2000" spc="150" dirty="0">
                <a:latin typeface="Times New Roman"/>
                <a:cs typeface="Times New Roman"/>
              </a:rPr>
              <a:t>t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spc="150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82B6392-0C26-4A46-9A71-60ED8AF95002}"/>
              </a:ext>
            </a:extLst>
          </p:cNvPr>
          <p:cNvGraphicFramePr>
            <a:graphicFrameLocks noGrp="1"/>
          </p:cNvGraphicFramePr>
          <p:nvPr/>
        </p:nvGraphicFramePr>
        <p:xfrm>
          <a:off x="1013776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82AC36-31CE-D448-AD8A-00F52450ED44}"/>
              </a:ext>
            </a:extLst>
          </p:cNvPr>
          <p:cNvGraphicFramePr>
            <a:graphicFrameLocks noGrp="1"/>
          </p:cNvGraphicFramePr>
          <p:nvPr/>
        </p:nvGraphicFramePr>
        <p:xfrm>
          <a:off x="3615462" y="1499870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1766448-9F9B-F14E-A04C-BFE935CD4D57}"/>
              </a:ext>
            </a:extLst>
          </p:cNvPr>
          <p:cNvSpPr txBox="1"/>
          <p:nvPr/>
        </p:nvSpPr>
        <p:spPr>
          <a:xfrm>
            <a:off x="1408058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And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369CE-2A4C-FB41-822E-BEDCF501A8DC}"/>
              </a:ext>
            </a:extLst>
          </p:cNvPr>
          <p:cNvSpPr txBox="1"/>
          <p:nvPr/>
        </p:nvSpPr>
        <p:spPr>
          <a:xfrm>
            <a:off x="3928099" y="1066144"/>
            <a:ext cx="124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Or </a:t>
            </a:r>
            <a:r>
              <a:rPr lang="en-US" sz="2000" i="1" dirty="0">
                <a:latin typeface="Times New Roman"/>
                <a:cs typeface="Times New Roman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3741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F6359-9DFB-554E-B1D9-3A35F328F806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057821-FBAC-B34D-91B2-9F70976A0855}"/>
              </a:ext>
            </a:extLst>
          </p:cNvPr>
          <p:cNvSpPr/>
          <p:nvPr/>
        </p:nvSpPr>
        <p:spPr>
          <a:xfrm>
            <a:off x="838200" y="227641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020D6-CC7E-924C-B1DD-0746E1D3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887045" y="1728697"/>
            <a:ext cx="488463" cy="486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22D45-CA25-1246-9C23-83329EDF893B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Multi-bit buses</a:t>
            </a:r>
            <a:endParaRPr lang="he-IL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3C14A-2A05-BE4D-9E68-C1B091507909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390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Boolean identities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43C49D-6B4C-B84E-A406-38286971D6B5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6568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Boolean identities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43C49D-6B4C-B84E-A406-38286971D6B5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F70FA-9126-B642-97B5-729CE2027865}"/>
              </a:ext>
            </a:extLst>
          </p:cNvPr>
          <p:cNvGrpSpPr/>
          <p:nvPr/>
        </p:nvGrpSpPr>
        <p:grpSpPr>
          <a:xfrm>
            <a:off x="1724614" y="3429000"/>
            <a:ext cx="5639948" cy="744565"/>
            <a:chOff x="1724614" y="3429000"/>
            <a:chExt cx="5639948" cy="744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CDE112A-77B7-0849-88A7-01A6472BBDAE}"/>
                </a:ext>
              </a:extLst>
            </p:cNvPr>
            <p:cNvSpPr/>
            <p:nvPr/>
          </p:nvSpPr>
          <p:spPr>
            <a:xfrm>
              <a:off x="1724614" y="3556000"/>
              <a:ext cx="2923586" cy="3429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9A08F779-FB86-904B-8105-7452DF07AECF}"/>
                </a:ext>
              </a:extLst>
            </p:cNvPr>
            <p:cNvSpPr/>
            <p:nvPr/>
          </p:nvSpPr>
          <p:spPr>
            <a:xfrm>
              <a:off x="5293360" y="3429000"/>
              <a:ext cx="2071202" cy="744565"/>
            </a:xfrm>
            <a:prstGeom prst="wedgeRoundRectCallout">
              <a:avLst>
                <a:gd name="adj1" fmla="val -79355"/>
                <a:gd name="adj2" fmla="val -113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46800" rtlCol="0" anchor="ctr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For example, let’s prove this identity</a:t>
              </a:r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F4D47C-B5D1-5D4F-8CE6-83E07B8F1966}"/>
              </a:ext>
            </a:extLst>
          </p:cNvPr>
          <p:cNvSpPr txBox="1"/>
          <p:nvPr/>
        </p:nvSpPr>
        <p:spPr>
          <a:xfrm>
            <a:off x="5625974" y="1589381"/>
            <a:ext cx="254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>
                <a:latin typeface="Times New Roman" panose="02020603050405020304" pitchFamily="18" charset="0"/>
                <a:cs typeface="Times New Roman" panose="02020603050405020304" pitchFamily="18" charset="0"/>
              </a:rPr>
              <a:t>All these identities can be easily proved from the function definitions of  And, Or, Not</a:t>
            </a:r>
          </a:p>
        </p:txBody>
      </p:sp>
    </p:spTree>
    <p:extLst>
      <p:ext uri="{BB962C8B-B14F-4D97-AF65-F5344CB8AC3E}">
        <p14:creationId xmlns:p14="http://schemas.microsoft.com/office/powerpoint/2010/main" val="29080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43C49D-6B4C-B84E-A406-38286971D6B5}"/>
              </a:ext>
            </a:extLst>
          </p:cNvPr>
          <p:cNvSpPr txBox="1">
            <a:spLocks/>
          </p:cNvSpPr>
          <p:nvPr/>
        </p:nvSpPr>
        <p:spPr>
          <a:xfrm>
            <a:off x="838200" y="1064001"/>
            <a:ext cx="7799284" cy="90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Prove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No</a:t>
            </a:r>
            <a:r>
              <a:rPr lang="en-US" sz="1800" spc="150" dirty="0"/>
              <a:t>t(</a:t>
            </a:r>
            <a:r>
              <a:rPr lang="en-US" sz="1800" i="1" dirty="0"/>
              <a:t>x</a:t>
            </a:r>
            <a:r>
              <a:rPr lang="en-US" sz="1800" dirty="0"/>
              <a:t> And </a:t>
            </a:r>
            <a:r>
              <a:rPr lang="en-US" sz="1800" i="1" spc="150" dirty="0"/>
              <a:t>y</a:t>
            </a:r>
            <a:r>
              <a:rPr lang="en-US" sz="1800" dirty="0"/>
              <a:t>) = No</a:t>
            </a:r>
            <a:r>
              <a:rPr lang="en-US" sz="1800" spc="150" dirty="0"/>
              <a:t>t(</a:t>
            </a:r>
            <a:r>
              <a:rPr lang="en-US" sz="1800" i="1" spc="150" dirty="0"/>
              <a:t>x</a:t>
            </a:r>
            <a:r>
              <a:rPr lang="en-US" sz="1800" dirty="0"/>
              <a:t>) Or No</a:t>
            </a:r>
            <a:r>
              <a:rPr lang="en-US" sz="1800" spc="150" dirty="0"/>
              <a:t>t(</a:t>
            </a:r>
            <a:r>
              <a:rPr lang="en-US" sz="1800" i="1" spc="150" dirty="0"/>
              <a:t>y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576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43C49D-6B4C-B84E-A406-38286971D6B5}"/>
              </a:ext>
            </a:extLst>
          </p:cNvPr>
          <p:cNvSpPr txBox="1">
            <a:spLocks/>
          </p:cNvSpPr>
          <p:nvPr/>
        </p:nvSpPr>
        <p:spPr>
          <a:xfrm>
            <a:off x="838200" y="1064001"/>
            <a:ext cx="7799284" cy="90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Prove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No</a:t>
            </a:r>
            <a:r>
              <a:rPr lang="en-US" sz="1800" spc="150" dirty="0"/>
              <a:t>t(</a:t>
            </a:r>
            <a:r>
              <a:rPr lang="en-US" sz="1800" i="1" dirty="0"/>
              <a:t>x</a:t>
            </a:r>
            <a:r>
              <a:rPr lang="en-US" sz="1800" dirty="0"/>
              <a:t> And </a:t>
            </a:r>
            <a:r>
              <a:rPr lang="en-US" sz="1800" i="1" spc="150" dirty="0"/>
              <a:t>y</a:t>
            </a:r>
            <a:r>
              <a:rPr lang="en-US" sz="1800" dirty="0"/>
              <a:t>) = No</a:t>
            </a:r>
            <a:r>
              <a:rPr lang="en-US" sz="1800" spc="150" dirty="0"/>
              <a:t>t(</a:t>
            </a:r>
            <a:r>
              <a:rPr lang="en-US" sz="1800" i="1" spc="150" dirty="0"/>
              <a:t>x</a:t>
            </a:r>
            <a:r>
              <a:rPr lang="en-US" sz="1800" dirty="0"/>
              <a:t>) Or No</a:t>
            </a:r>
            <a:r>
              <a:rPr lang="en-US" sz="1800" spc="150" dirty="0"/>
              <a:t>t(</a:t>
            </a:r>
            <a:r>
              <a:rPr lang="en-US" sz="1800" i="1" spc="150" dirty="0"/>
              <a:t>y</a:t>
            </a:r>
            <a:r>
              <a:rPr lang="en-US" sz="1800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781FB9-0764-6944-A029-8EFC981D17B7}"/>
              </a:ext>
            </a:extLst>
          </p:cNvPr>
          <p:cNvSpPr txBox="1">
            <a:spLocks/>
          </p:cNvSpPr>
          <p:nvPr/>
        </p:nvSpPr>
        <p:spPr>
          <a:xfrm>
            <a:off x="838200" y="4692063"/>
            <a:ext cx="7799284" cy="904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Proof:</a:t>
            </a:r>
            <a:r>
              <a:rPr lang="en-US" sz="1800" dirty="0"/>
              <a:t>   Fill in the right column in both truth tables.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             If </a:t>
            </a:r>
            <a:r>
              <a:rPr lang="en-US" sz="1800" i="1" dirty="0"/>
              <a:t>f</a:t>
            </a:r>
            <a:r>
              <a:rPr lang="en-US" sz="1800" dirty="0"/>
              <a:t> = </a:t>
            </a:r>
            <a:r>
              <a:rPr lang="en-US" sz="1800" i="1" dirty="0"/>
              <a:t>g</a:t>
            </a:r>
            <a:r>
              <a:rPr lang="en-US" sz="1800" dirty="0"/>
              <a:t>, the identity is proved.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7C7D39-1083-9542-AFB4-41CD30B3B793}"/>
              </a:ext>
            </a:extLst>
          </p:cNvPr>
          <p:cNvGraphicFramePr>
            <a:graphicFrameLocks noGrp="1"/>
          </p:cNvGraphicFramePr>
          <p:nvPr/>
        </p:nvGraphicFramePr>
        <p:xfrm>
          <a:off x="1814073" y="250968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BAFC05-C84C-2049-A8C0-20FFFACA5810}"/>
              </a:ext>
            </a:extLst>
          </p:cNvPr>
          <p:cNvSpPr txBox="1"/>
          <p:nvPr/>
        </p:nvSpPr>
        <p:spPr>
          <a:xfrm>
            <a:off x="1341231" y="2159746"/>
            <a:ext cx="286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spc="150" dirty="0">
                <a:latin typeface="Times New Roman"/>
                <a:cs typeface="Times New Roman"/>
              </a:rPr>
              <a:t>f</a:t>
            </a:r>
            <a:r>
              <a:rPr lang="en-US" sz="1400" spc="150" dirty="0">
                <a:latin typeface="Times New Roman"/>
                <a:cs typeface="Times New Roman"/>
              </a:rPr>
              <a:t>(</a:t>
            </a:r>
            <a:r>
              <a:rPr lang="en-US" sz="1400" i="1" spc="150" dirty="0">
                <a:latin typeface="Times New Roman"/>
                <a:cs typeface="Times New Roman"/>
              </a:rPr>
              <a:t>x</a:t>
            </a:r>
            <a:r>
              <a:rPr lang="en-US" sz="1400" spc="150" dirty="0">
                <a:latin typeface="Times New Roman"/>
                <a:cs typeface="Times New Roman"/>
              </a:rPr>
              <a:t>,</a:t>
            </a:r>
            <a:r>
              <a:rPr lang="en-US" sz="1400" i="1" spc="150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 = No</a:t>
            </a:r>
            <a:r>
              <a:rPr lang="en-US" sz="1400" spc="150" dirty="0">
                <a:latin typeface="Times New Roman"/>
                <a:cs typeface="Times New Roman"/>
              </a:rPr>
              <a:t>t(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 And </a:t>
            </a:r>
            <a:r>
              <a:rPr lang="en-US" sz="1400" i="1" spc="150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80D312-DA35-7741-9916-6D01AE038F1B}"/>
              </a:ext>
            </a:extLst>
          </p:cNvPr>
          <p:cNvGraphicFramePr>
            <a:graphicFrameLocks noGrp="1"/>
          </p:cNvGraphicFramePr>
          <p:nvPr/>
        </p:nvGraphicFramePr>
        <p:xfrm>
          <a:off x="4112773" y="250968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980CB8-A620-854D-9154-4DC784667A8F}"/>
              </a:ext>
            </a:extLst>
          </p:cNvPr>
          <p:cNvSpPr txBox="1"/>
          <p:nvPr/>
        </p:nvSpPr>
        <p:spPr>
          <a:xfrm>
            <a:off x="3612967" y="2158609"/>
            <a:ext cx="286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spc="150" dirty="0">
                <a:latin typeface="Times New Roman"/>
                <a:cs typeface="Times New Roman"/>
              </a:rPr>
              <a:t>g</a:t>
            </a:r>
            <a:r>
              <a:rPr lang="en-US" sz="1400" spc="150" dirty="0">
                <a:latin typeface="Times New Roman"/>
                <a:cs typeface="Times New Roman"/>
              </a:rPr>
              <a:t>(</a:t>
            </a:r>
            <a:r>
              <a:rPr lang="en-US" sz="1400" i="1" spc="150" dirty="0">
                <a:latin typeface="Times New Roman"/>
                <a:cs typeface="Times New Roman"/>
              </a:rPr>
              <a:t>x</a:t>
            </a:r>
            <a:r>
              <a:rPr lang="en-US" sz="1400" spc="150" dirty="0">
                <a:latin typeface="Times New Roman"/>
                <a:cs typeface="Times New Roman"/>
              </a:rPr>
              <a:t>,</a:t>
            </a:r>
            <a:r>
              <a:rPr lang="en-US" sz="1400" i="1" spc="150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No</a:t>
            </a:r>
            <a:r>
              <a:rPr lang="en-US" sz="1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sz="1400" i="1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No</a:t>
            </a:r>
            <a:r>
              <a:rPr lang="en-US" sz="1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sz="1400" i="1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6326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43C49D-6B4C-B84E-A406-38286971D6B5}"/>
              </a:ext>
            </a:extLst>
          </p:cNvPr>
          <p:cNvSpPr txBox="1">
            <a:spLocks/>
          </p:cNvSpPr>
          <p:nvPr/>
        </p:nvSpPr>
        <p:spPr>
          <a:xfrm>
            <a:off x="838200" y="1064001"/>
            <a:ext cx="7799284" cy="90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Prove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No</a:t>
            </a:r>
            <a:r>
              <a:rPr lang="en-US" sz="1800" spc="150" dirty="0"/>
              <a:t>t(</a:t>
            </a:r>
            <a:r>
              <a:rPr lang="en-US" sz="1800" i="1" dirty="0"/>
              <a:t>x</a:t>
            </a:r>
            <a:r>
              <a:rPr lang="en-US" sz="1800" dirty="0"/>
              <a:t> And </a:t>
            </a:r>
            <a:r>
              <a:rPr lang="en-US" sz="1800" i="1" spc="150" dirty="0"/>
              <a:t>y</a:t>
            </a:r>
            <a:r>
              <a:rPr lang="en-US" sz="1800" dirty="0"/>
              <a:t>) = No</a:t>
            </a:r>
            <a:r>
              <a:rPr lang="en-US" sz="1800" spc="150" dirty="0"/>
              <a:t>t(</a:t>
            </a:r>
            <a:r>
              <a:rPr lang="en-US" sz="1800" i="1" spc="150" dirty="0"/>
              <a:t>x</a:t>
            </a:r>
            <a:r>
              <a:rPr lang="en-US" sz="1800" dirty="0"/>
              <a:t>) Or No</a:t>
            </a:r>
            <a:r>
              <a:rPr lang="en-US" sz="1800" spc="150" dirty="0"/>
              <a:t>t(</a:t>
            </a:r>
            <a:r>
              <a:rPr lang="en-US" sz="1800" i="1" spc="150" dirty="0"/>
              <a:t>y</a:t>
            </a:r>
            <a:r>
              <a:rPr lang="en-US" sz="1800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7C7D39-1083-9542-AFB4-41CD30B3B793}"/>
              </a:ext>
            </a:extLst>
          </p:cNvPr>
          <p:cNvGraphicFramePr>
            <a:graphicFrameLocks noGrp="1"/>
          </p:cNvGraphicFramePr>
          <p:nvPr/>
        </p:nvGraphicFramePr>
        <p:xfrm>
          <a:off x="1814073" y="250968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BAFC05-C84C-2049-A8C0-20FFFACA5810}"/>
              </a:ext>
            </a:extLst>
          </p:cNvPr>
          <p:cNvSpPr txBox="1"/>
          <p:nvPr/>
        </p:nvSpPr>
        <p:spPr>
          <a:xfrm>
            <a:off x="1341231" y="2159746"/>
            <a:ext cx="286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spc="150" dirty="0">
                <a:latin typeface="Times New Roman"/>
                <a:cs typeface="Times New Roman"/>
              </a:rPr>
              <a:t>f</a:t>
            </a:r>
            <a:r>
              <a:rPr lang="en-US" sz="1400" spc="150" dirty="0">
                <a:latin typeface="Times New Roman"/>
                <a:cs typeface="Times New Roman"/>
              </a:rPr>
              <a:t>(</a:t>
            </a:r>
            <a:r>
              <a:rPr lang="en-US" sz="1400" i="1" spc="150" dirty="0">
                <a:latin typeface="Times New Roman"/>
                <a:cs typeface="Times New Roman"/>
              </a:rPr>
              <a:t>x</a:t>
            </a:r>
            <a:r>
              <a:rPr lang="en-US" sz="1400" spc="150" dirty="0">
                <a:latin typeface="Times New Roman"/>
                <a:cs typeface="Times New Roman"/>
              </a:rPr>
              <a:t>,</a:t>
            </a:r>
            <a:r>
              <a:rPr lang="en-US" sz="1400" i="1" spc="150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 = No</a:t>
            </a:r>
            <a:r>
              <a:rPr lang="en-US" sz="1400" spc="150" dirty="0">
                <a:latin typeface="Times New Roman"/>
                <a:cs typeface="Times New Roman"/>
              </a:rPr>
              <a:t>t(</a:t>
            </a:r>
            <a:r>
              <a:rPr lang="en-US" sz="1400" i="1" dirty="0">
                <a:latin typeface="Times New Roman"/>
                <a:cs typeface="Times New Roman"/>
              </a:rPr>
              <a:t>x</a:t>
            </a:r>
            <a:r>
              <a:rPr lang="en-US" sz="1400" dirty="0">
                <a:latin typeface="Times New Roman"/>
                <a:cs typeface="Times New Roman"/>
              </a:rPr>
              <a:t> And </a:t>
            </a:r>
            <a:r>
              <a:rPr lang="en-US" sz="1400" i="1" spc="150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80D312-DA35-7741-9916-6D01AE038F1B}"/>
              </a:ext>
            </a:extLst>
          </p:cNvPr>
          <p:cNvGraphicFramePr>
            <a:graphicFrameLocks noGrp="1"/>
          </p:cNvGraphicFramePr>
          <p:nvPr/>
        </p:nvGraphicFramePr>
        <p:xfrm>
          <a:off x="4112773" y="2509684"/>
          <a:ext cx="1867647" cy="18303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2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980CB8-A620-854D-9154-4DC784667A8F}"/>
              </a:ext>
            </a:extLst>
          </p:cNvPr>
          <p:cNvSpPr txBox="1"/>
          <p:nvPr/>
        </p:nvSpPr>
        <p:spPr>
          <a:xfrm>
            <a:off x="3612967" y="2158609"/>
            <a:ext cx="286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spc="150" dirty="0">
                <a:latin typeface="Times New Roman"/>
                <a:cs typeface="Times New Roman"/>
              </a:rPr>
              <a:t>g</a:t>
            </a:r>
            <a:r>
              <a:rPr lang="en-US" sz="1400" spc="150" dirty="0">
                <a:latin typeface="Times New Roman"/>
                <a:cs typeface="Times New Roman"/>
              </a:rPr>
              <a:t>(</a:t>
            </a:r>
            <a:r>
              <a:rPr lang="en-US" sz="1400" i="1" spc="150" dirty="0">
                <a:latin typeface="Times New Roman"/>
                <a:cs typeface="Times New Roman"/>
              </a:rPr>
              <a:t>x</a:t>
            </a:r>
            <a:r>
              <a:rPr lang="en-US" sz="1400" spc="150" dirty="0">
                <a:latin typeface="Times New Roman"/>
                <a:cs typeface="Times New Roman"/>
              </a:rPr>
              <a:t>,</a:t>
            </a:r>
            <a:r>
              <a:rPr lang="en-US" sz="1400" i="1" spc="150" dirty="0">
                <a:latin typeface="Times New Roman"/>
                <a:cs typeface="Times New Roman"/>
              </a:rPr>
              <a:t>y</a:t>
            </a:r>
            <a:r>
              <a:rPr lang="en-US" sz="1400" dirty="0">
                <a:latin typeface="Times New Roman"/>
                <a:cs typeface="Times New Roman"/>
              </a:rPr>
              <a:t>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No</a:t>
            </a:r>
            <a:r>
              <a:rPr lang="en-US" sz="1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sz="1400" i="1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No</a:t>
            </a:r>
            <a:r>
              <a:rPr lang="en-US" sz="1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sz="1400" i="1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EC2C7-74B4-5845-8053-F3264D57C2EC}"/>
              </a:ext>
            </a:extLst>
          </p:cNvPr>
          <p:cNvSpPr txBox="1">
            <a:spLocks/>
          </p:cNvSpPr>
          <p:nvPr/>
        </p:nvSpPr>
        <p:spPr>
          <a:xfrm>
            <a:off x="838200" y="4692063"/>
            <a:ext cx="7799284" cy="904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Proof:</a:t>
            </a:r>
            <a:r>
              <a:rPr lang="en-US" sz="1800" dirty="0"/>
              <a:t>   Fill in the right column in both truth tables.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             If </a:t>
            </a:r>
            <a:r>
              <a:rPr lang="en-US" sz="1800" i="1" dirty="0"/>
              <a:t>f</a:t>
            </a:r>
            <a:r>
              <a:rPr lang="en-US" sz="1800" dirty="0"/>
              <a:t> = </a:t>
            </a:r>
            <a:r>
              <a:rPr lang="en-US" sz="1800" i="1" dirty="0"/>
              <a:t>g</a:t>
            </a:r>
            <a:r>
              <a:rPr lang="en-US" sz="1800" dirty="0"/>
              <a:t>, the identity is proved.</a:t>
            </a:r>
          </a:p>
        </p:txBody>
      </p:sp>
    </p:spTree>
    <p:extLst>
      <p:ext uri="{BB962C8B-B14F-4D97-AF65-F5344CB8AC3E}">
        <p14:creationId xmlns:p14="http://schemas.microsoft.com/office/powerpoint/2010/main" val="3976209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Boolean algebra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43C49D-6B4C-B84E-A406-38286971D6B5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74B1FC-6228-CB4C-8747-A497D2662D35}"/>
              </a:ext>
            </a:extLst>
          </p:cNvPr>
          <p:cNvSpPr txBox="1">
            <a:spLocks/>
          </p:cNvSpPr>
          <p:nvPr/>
        </p:nvSpPr>
        <p:spPr>
          <a:xfrm>
            <a:off x="5359621" y="1574886"/>
            <a:ext cx="3277863" cy="1642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0">
              <a:lnSpc>
                <a:spcPct val="100000"/>
              </a:lnSpc>
              <a:spcBef>
                <a:spcPts val="1400"/>
              </a:spcBef>
              <a:buClr>
                <a:schemeClr val="bg1"/>
              </a:buClr>
              <a:buNone/>
            </a:pPr>
            <a:endParaRPr lang="en-US" sz="1800" i="1" spc="150" dirty="0"/>
          </a:p>
          <a:p>
            <a:pPr marL="230188" indent="0">
              <a:lnSpc>
                <a:spcPct val="100000"/>
              </a:lnSpc>
              <a:spcBef>
                <a:spcPts val="1400"/>
              </a:spcBef>
              <a:buClr>
                <a:schemeClr val="bg1"/>
              </a:buClr>
              <a:buNone/>
            </a:pPr>
            <a:r>
              <a:rPr lang="en-US" sz="1800" u="sng" dirty="0"/>
              <a:t>Substitution: </a:t>
            </a:r>
          </a:p>
          <a:p>
            <a:pPr marL="230188" indent="0">
              <a:lnSpc>
                <a:spcPct val="100000"/>
              </a:lnSpc>
              <a:spcBef>
                <a:spcPts val="1400"/>
              </a:spcBef>
              <a:buClr>
                <a:schemeClr val="bg1"/>
              </a:buClr>
              <a:buNone/>
            </a:pPr>
            <a:r>
              <a:rPr lang="en-US" sz="1800" dirty="0"/>
              <a:t>In any such identity, </a:t>
            </a:r>
            <a:r>
              <a:rPr lang="en-US" sz="1800" i="1" dirty="0"/>
              <a:t>x</a:t>
            </a:r>
            <a:r>
              <a:rPr lang="en-US" sz="1800" dirty="0"/>
              <a:t> and </a:t>
            </a:r>
            <a:r>
              <a:rPr lang="en-US" sz="1800" i="1" dirty="0"/>
              <a:t>y</a:t>
            </a:r>
            <a:r>
              <a:rPr lang="en-US" sz="1800" dirty="0"/>
              <a:t> can be substituted with any boolean function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546CE9-5A5D-E84B-9036-931B39C6259D}"/>
              </a:ext>
            </a:extLst>
          </p:cNvPr>
          <p:cNvGrpSpPr/>
          <p:nvPr/>
        </p:nvGrpSpPr>
        <p:grpSpPr>
          <a:xfrm>
            <a:off x="1939073" y="4244117"/>
            <a:ext cx="7215827" cy="1964403"/>
            <a:chOff x="1939073" y="4244117"/>
            <a:chExt cx="7215827" cy="196440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3FFAE4E-26C7-F145-A116-9C3E314A1D5E}"/>
                </a:ext>
              </a:extLst>
            </p:cNvPr>
            <p:cNvSpPr/>
            <p:nvPr/>
          </p:nvSpPr>
          <p:spPr>
            <a:xfrm>
              <a:off x="1939073" y="4720143"/>
              <a:ext cx="1442720" cy="416005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AF0A82C-211B-7548-ACA6-F7D6D4E6119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381793" y="4928146"/>
              <a:ext cx="213014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466AC5E-4A76-ED44-8BCB-220E307ACFF8}"/>
                </a:ext>
              </a:extLst>
            </p:cNvPr>
            <p:cNvSpPr txBox="1">
              <a:spLocks/>
            </p:cNvSpPr>
            <p:nvPr/>
          </p:nvSpPr>
          <p:spPr>
            <a:xfrm>
              <a:off x="5418864" y="4720143"/>
              <a:ext cx="3736036" cy="14883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600"/>
                </a:spcBef>
                <a:buNone/>
              </a:pPr>
              <a:r>
                <a:rPr lang="en-US" sz="1600" dirty="0"/>
                <a:t>    Not(Not(</a:t>
              </a:r>
              <a:r>
                <a:rPr lang="en-US" sz="1600" i="1" dirty="0"/>
                <a:t>a</a:t>
              </a:r>
              <a:r>
                <a:rPr lang="en-US" sz="1600" dirty="0"/>
                <a:t>)) = </a:t>
              </a:r>
              <a:r>
                <a:rPr lang="en-US" sz="1600" i="1" dirty="0"/>
                <a:t>a</a:t>
              </a:r>
            </a:p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600" i="1" dirty="0"/>
                <a:t>    </a:t>
              </a:r>
              <a:r>
                <a:rPr lang="en-US" sz="1600" dirty="0"/>
                <a:t>Not(Not(</a:t>
              </a:r>
              <a:r>
                <a:rPr lang="en-US" sz="1600" i="1" dirty="0"/>
                <a:t>u </a:t>
              </a:r>
              <a:r>
                <a:rPr lang="en-US" sz="1600" dirty="0"/>
                <a:t>Or</a:t>
              </a:r>
              <a:r>
                <a:rPr lang="en-US" sz="1600" i="1" dirty="0"/>
                <a:t> v</a:t>
              </a:r>
              <a:r>
                <a:rPr lang="en-US" sz="1600" dirty="0"/>
                <a:t>)) = </a:t>
              </a:r>
              <a:r>
                <a:rPr lang="en-US" sz="1600" i="1" dirty="0"/>
                <a:t>u</a:t>
              </a:r>
              <a:r>
                <a:rPr lang="en-US" sz="1600" dirty="0"/>
                <a:t> Or </a:t>
              </a:r>
              <a:r>
                <a:rPr lang="en-US" sz="1600" i="1" dirty="0"/>
                <a:t>v</a:t>
              </a:r>
            </a:p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600" i="1" dirty="0"/>
                <a:t>    </a:t>
              </a:r>
              <a:r>
                <a:rPr lang="en-US" sz="1600" dirty="0"/>
                <a:t>Etc.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BCD87529-D216-E44B-9500-BDD599CA7AB3}"/>
                </a:ext>
              </a:extLst>
            </p:cNvPr>
            <p:cNvSpPr txBox="1">
              <a:spLocks/>
            </p:cNvSpPr>
            <p:nvPr/>
          </p:nvSpPr>
          <p:spPr>
            <a:xfrm>
              <a:off x="5418864" y="4244117"/>
              <a:ext cx="3277863" cy="4723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0188" indent="0">
                <a:lnSpc>
                  <a:spcPct val="100000"/>
                </a:lnSpc>
                <a:spcBef>
                  <a:spcPts val="1400"/>
                </a:spcBef>
                <a:buClr>
                  <a:schemeClr val="bg1"/>
                </a:buClr>
                <a:buNone/>
              </a:pPr>
              <a:r>
                <a:rPr lang="en-US" sz="1800" u="sng" dirty="0"/>
                <a:t>Substitution examples: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0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1DEB96-0983-FA45-964D-8222D75DC9F0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1004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EF0D-5567-DA4E-BD75-46B86CF96A15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1524385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B3F5C4-3DF0-7443-A053-C775859D9A57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endParaRPr lang="en-US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105F81-04E1-B44A-AA63-3405C6FDEEA6}"/>
              </a:ext>
            </a:extLst>
          </p:cNvPr>
          <p:cNvGrpSpPr/>
          <p:nvPr/>
        </p:nvGrpSpPr>
        <p:grpSpPr>
          <a:xfrm>
            <a:off x="1731385" y="1484536"/>
            <a:ext cx="6263753" cy="2395859"/>
            <a:chOff x="1731385" y="1484536"/>
            <a:chExt cx="6263753" cy="239585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6409E00-31DC-0B48-B695-C996B5E8BD52}"/>
                </a:ext>
              </a:extLst>
            </p:cNvPr>
            <p:cNvSpPr/>
            <p:nvPr/>
          </p:nvSpPr>
          <p:spPr>
            <a:xfrm>
              <a:off x="6860379" y="1484536"/>
              <a:ext cx="1134759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7E0B257-1BE0-5343-A115-85AF19F29D31}"/>
                </a:ext>
              </a:extLst>
            </p:cNvPr>
            <p:cNvSpPr/>
            <p:nvPr/>
          </p:nvSpPr>
          <p:spPr>
            <a:xfrm>
              <a:off x="1731385" y="3551159"/>
              <a:ext cx="1234553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23226D-1F2C-A349-8756-A714765E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7406" y="1924955"/>
              <a:ext cx="295678" cy="394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B3F5C4-3DF0-7443-A053-C775859D9A57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</a:t>
            </a:r>
            <a:r>
              <a:rPr lang="en-US" sz="1600" dirty="0"/>
              <a:t>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)))</a:t>
            </a:r>
          </a:p>
          <a:p>
            <a:pPr>
              <a:lnSpc>
                <a:spcPct val="110000"/>
              </a:lnSpc>
              <a:spcBef>
                <a:spcPts val="4600"/>
              </a:spcBef>
            </a:pPr>
            <a:endParaRPr lang="en-US" sz="16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AB4EE35-5AC6-F34C-9DC1-85FAFE815B49}"/>
              </a:ext>
            </a:extLst>
          </p:cNvPr>
          <p:cNvSpPr/>
          <p:nvPr/>
        </p:nvSpPr>
        <p:spPr>
          <a:xfrm>
            <a:off x="5387384" y="1974134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A46688-15C1-014A-B33B-BC4BF6FEC722}"/>
              </a:ext>
            </a:extLst>
          </p:cNvPr>
          <p:cNvGrpSpPr/>
          <p:nvPr/>
        </p:nvGrpSpPr>
        <p:grpSpPr>
          <a:xfrm>
            <a:off x="1754431" y="1809516"/>
            <a:ext cx="6883054" cy="1503813"/>
            <a:chOff x="1754431" y="1809516"/>
            <a:chExt cx="6883054" cy="150381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FEF8BEE-D8B4-3B4D-B208-CD1C6BE7B99E}"/>
                </a:ext>
              </a:extLst>
            </p:cNvPr>
            <p:cNvSpPr/>
            <p:nvPr/>
          </p:nvSpPr>
          <p:spPr>
            <a:xfrm>
              <a:off x="5838093" y="2334773"/>
              <a:ext cx="2799392" cy="420149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8722986-3767-D04F-A2F9-11C8064DA19F}"/>
                </a:ext>
              </a:extLst>
            </p:cNvPr>
            <p:cNvSpPr/>
            <p:nvPr/>
          </p:nvSpPr>
          <p:spPr>
            <a:xfrm>
              <a:off x="1754431" y="1809516"/>
              <a:ext cx="1539754" cy="27719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895D70-0DF4-EA48-90EF-BE48FCC69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2675" y="2918584"/>
              <a:ext cx="295678" cy="394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5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B3F5C4-3DF0-7443-A053-C775859D9A57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</a:t>
            </a:r>
            <a:r>
              <a:rPr lang="en-US" sz="1600" dirty="0"/>
              <a:t>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x</a:t>
            </a:r>
            <a:r>
              <a:rPr lang="en-US" sz="1600" dirty="0"/>
              <a:t>)) And Not(</a:t>
            </a:r>
            <a:r>
              <a:rPr lang="en-US" sz="1600" i="1" dirty="0"/>
              <a:t>y</a:t>
            </a:r>
            <a:r>
              <a:rPr lang="en-US" sz="1600" dirty="0"/>
              <a:t>)) =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endParaRPr lang="en-US" sz="16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AB4EE35-5AC6-F34C-9DC1-85FAFE815B49}"/>
              </a:ext>
            </a:extLst>
          </p:cNvPr>
          <p:cNvSpPr/>
          <p:nvPr/>
        </p:nvSpPr>
        <p:spPr>
          <a:xfrm>
            <a:off x="5387384" y="1974134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6065C70-94E3-FB43-80B3-3C7DA7D53D04}"/>
              </a:ext>
            </a:extLst>
          </p:cNvPr>
          <p:cNvSpPr/>
          <p:nvPr/>
        </p:nvSpPr>
        <p:spPr>
          <a:xfrm>
            <a:off x="5410593" y="2833926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associative rule: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F5D31C-B99C-4C47-B93A-18994F59FD55}"/>
              </a:ext>
            </a:extLst>
          </p:cNvPr>
          <p:cNvGrpSpPr/>
          <p:nvPr/>
        </p:nvGrpSpPr>
        <p:grpSpPr>
          <a:xfrm>
            <a:off x="1740730" y="3207360"/>
            <a:ext cx="5768124" cy="1133645"/>
            <a:chOff x="1740730" y="3207360"/>
            <a:chExt cx="5768124" cy="11336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1D617D5-2A76-DC4C-86D1-2ECE5FBA5DE6}"/>
                </a:ext>
              </a:extLst>
            </p:cNvPr>
            <p:cNvSpPr/>
            <p:nvPr/>
          </p:nvSpPr>
          <p:spPr>
            <a:xfrm>
              <a:off x="5865222" y="3207360"/>
              <a:ext cx="1643632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7565CBF-ED97-0B46-8712-0B9B3237D9E5}"/>
                </a:ext>
              </a:extLst>
            </p:cNvPr>
            <p:cNvSpPr/>
            <p:nvPr/>
          </p:nvSpPr>
          <p:spPr>
            <a:xfrm>
              <a:off x="1740730" y="4011769"/>
              <a:ext cx="1190040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27CDD3-869A-C241-BF4C-7AEE45920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9199" y="3665561"/>
              <a:ext cx="295678" cy="394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B3F5C4-3DF0-7443-A053-C775859D9A57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</a:t>
            </a:r>
            <a:r>
              <a:rPr lang="en-US" sz="1600" dirty="0"/>
              <a:t>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x</a:t>
            </a:r>
            <a:r>
              <a:rPr lang="en-US" sz="1600" dirty="0"/>
              <a:t>)) And Not(</a:t>
            </a:r>
            <a:r>
              <a:rPr lang="en-US" sz="1600" i="1" dirty="0"/>
              <a:t>y</a:t>
            </a:r>
            <a:r>
              <a:rPr lang="en-US" sz="1600" dirty="0"/>
              <a:t>)) =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endParaRPr lang="en-US" sz="16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AB4EE35-5AC6-F34C-9DC1-85FAFE815B49}"/>
              </a:ext>
            </a:extLst>
          </p:cNvPr>
          <p:cNvSpPr/>
          <p:nvPr/>
        </p:nvSpPr>
        <p:spPr>
          <a:xfrm>
            <a:off x="5387384" y="1974134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6065C70-94E3-FB43-80B3-3C7DA7D53D04}"/>
              </a:ext>
            </a:extLst>
          </p:cNvPr>
          <p:cNvSpPr/>
          <p:nvPr/>
        </p:nvSpPr>
        <p:spPr>
          <a:xfrm>
            <a:off x="5410593" y="2833926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associative rule: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5D811D2-DA0D-6348-8869-3CFD1AF42CF8}"/>
              </a:ext>
            </a:extLst>
          </p:cNvPr>
          <p:cNvSpPr/>
          <p:nvPr/>
        </p:nvSpPr>
        <p:spPr>
          <a:xfrm>
            <a:off x="5410593" y="3713053"/>
            <a:ext cx="2068994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idempotent rule: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19D0E0-9597-044B-8BA4-11E24BD07849}"/>
              </a:ext>
            </a:extLst>
          </p:cNvPr>
          <p:cNvGrpSpPr/>
          <p:nvPr/>
        </p:nvGrpSpPr>
        <p:grpSpPr>
          <a:xfrm>
            <a:off x="2962837" y="3548435"/>
            <a:ext cx="4486627" cy="1373564"/>
            <a:chOff x="2962837" y="3548435"/>
            <a:chExt cx="4486627" cy="137356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B2CF2D9-22AF-A144-AD3B-71A04481DB1B}"/>
                </a:ext>
              </a:extLst>
            </p:cNvPr>
            <p:cNvSpPr/>
            <p:nvPr/>
          </p:nvSpPr>
          <p:spPr>
            <a:xfrm>
              <a:off x="5805831" y="4054024"/>
              <a:ext cx="1643633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90E3904-4B9E-664E-8DA1-8AC06F8F6DED}"/>
                </a:ext>
              </a:extLst>
            </p:cNvPr>
            <p:cNvSpPr/>
            <p:nvPr/>
          </p:nvSpPr>
          <p:spPr>
            <a:xfrm>
              <a:off x="2962837" y="3548435"/>
              <a:ext cx="1582659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24B784-DA7A-1647-84B8-9E9D5C388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808" y="4527254"/>
              <a:ext cx="295678" cy="394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3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B3F5C4-3DF0-7443-A053-C775859D9A57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</a:t>
            </a:r>
            <a:r>
              <a:rPr lang="en-US" sz="1600" dirty="0"/>
              <a:t>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x</a:t>
            </a:r>
            <a:r>
              <a:rPr lang="en-US" sz="1600" dirty="0"/>
              <a:t>)) And Not(</a:t>
            </a:r>
            <a:r>
              <a:rPr lang="en-US" sz="1600" i="1" dirty="0"/>
              <a:t>y</a:t>
            </a:r>
            <a:r>
              <a:rPr lang="en-US" sz="1600" dirty="0"/>
              <a:t>)) =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))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endParaRPr lang="en-US" sz="16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AB4EE35-5AC6-F34C-9DC1-85FAFE815B49}"/>
              </a:ext>
            </a:extLst>
          </p:cNvPr>
          <p:cNvSpPr/>
          <p:nvPr/>
        </p:nvSpPr>
        <p:spPr>
          <a:xfrm>
            <a:off x="5387384" y="1974134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6065C70-94E3-FB43-80B3-3C7DA7D53D04}"/>
              </a:ext>
            </a:extLst>
          </p:cNvPr>
          <p:cNvSpPr/>
          <p:nvPr/>
        </p:nvSpPr>
        <p:spPr>
          <a:xfrm>
            <a:off x="5410593" y="2833926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associative rule: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5D811D2-DA0D-6348-8869-3CFD1AF42CF8}"/>
              </a:ext>
            </a:extLst>
          </p:cNvPr>
          <p:cNvSpPr/>
          <p:nvPr/>
        </p:nvSpPr>
        <p:spPr>
          <a:xfrm>
            <a:off x="5410593" y="3713053"/>
            <a:ext cx="2068994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idempotent rule: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DE4E3B1-CA80-874E-9947-286EEB9338E7}"/>
              </a:ext>
            </a:extLst>
          </p:cNvPr>
          <p:cNvSpPr/>
          <p:nvPr/>
        </p:nvSpPr>
        <p:spPr>
          <a:xfrm>
            <a:off x="5410593" y="4592180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14650-74B5-B944-9567-E0A33798FC72}"/>
              </a:ext>
            </a:extLst>
          </p:cNvPr>
          <p:cNvGrpSpPr/>
          <p:nvPr/>
        </p:nvGrpSpPr>
        <p:grpSpPr>
          <a:xfrm>
            <a:off x="1956193" y="4764617"/>
            <a:ext cx="5074823" cy="996517"/>
            <a:chOff x="1956193" y="4764617"/>
            <a:chExt cx="5074823" cy="996517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B2CF2D9-22AF-A144-AD3B-71A04481DB1B}"/>
                </a:ext>
              </a:extLst>
            </p:cNvPr>
            <p:cNvSpPr/>
            <p:nvPr/>
          </p:nvSpPr>
          <p:spPr>
            <a:xfrm>
              <a:off x="5410593" y="4898413"/>
              <a:ext cx="1620423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90E3904-4B9E-664E-8DA1-8AC06F8F6DED}"/>
                </a:ext>
              </a:extLst>
            </p:cNvPr>
            <p:cNvSpPr/>
            <p:nvPr/>
          </p:nvSpPr>
          <p:spPr>
            <a:xfrm>
              <a:off x="1956193" y="4764617"/>
              <a:ext cx="1460107" cy="32923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24B784-DA7A-1647-84B8-9E9D5C388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7953" y="5366389"/>
              <a:ext cx="295678" cy="394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75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B3F5C4-3DF0-7443-A053-C775859D9A57}"/>
              </a:ext>
            </a:extLst>
          </p:cNvPr>
          <p:cNvSpPr txBox="1">
            <a:spLocks/>
          </p:cNvSpPr>
          <p:nvPr/>
        </p:nvSpPr>
        <p:spPr>
          <a:xfrm>
            <a:off x="416514" y="1064001"/>
            <a:ext cx="4876846" cy="407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1600" dirty="0"/>
              <a:t>Commutative: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 = 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Associative: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And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Or </a:t>
            </a:r>
            <a:r>
              <a:rPr lang="en-US" sz="1600" i="1" dirty="0"/>
              <a:t>z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Distributive:      </a:t>
            </a:r>
            <a:r>
              <a:rPr lang="en-US" sz="1600" i="1" dirty="0"/>
              <a:t>x</a:t>
            </a:r>
            <a:r>
              <a:rPr lang="en-US" sz="1600" dirty="0"/>
              <a:t> And (</a:t>
            </a:r>
            <a:r>
              <a:rPr lang="en-US" sz="1600" i="1" dirty="0"/>
              <a:t>y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 =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Or 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(</a:t>
            </a:r>
            <a:r>
              <a:rPr lang="en-US" sz="1600" i="1" dirty="0"/>
              <a:t>y</a:t>
            </a:r>
            <a:r>
              <a:rPr lang="en-US" sz="1600" dirty="0"/>
              <a:t> And </a:t>
            </a:r>
            <a:r>
              <a:rPr lang="en-US" sz="1600" i="1" dirty="0"/>
              <a:t>z</a:t>
            </a:r>
            <a:r>
              <a:rPr lang="en-US" sz="1600" dirty="0"/>
              <a:t>)) =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And 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z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De Morgan:       Not(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Or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Idempotent:       </a:t>
            </a:r>
            <a:r>
              <a:rPr lang="en-US" sz="1600" i="1" dirty="0"/>
              <a:t>x</a:t>
            </a:r>
            <a:r>
              <a:rPr lang="en-US" sz="1600" dirty="0"/>
              <a:t> And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dirty="0"/>
              <a:t>                          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600" dirty="0"/>
              <a:t>Double negation:  Not(Not(</a:t>
            </a:r>
            <a:r>
              <a:rPr lang="en-US" sz="1600" i="1" dirty="0"/>
              <a:t>x</a:t>
            </a:r>
            <a:r>
              <a:rPr lang="en-US" sz="1600" dirty="0"/>
              <a:t>)) = </a:t>
            </a:r>
            <a:r>
              <a:rPr lang="en-US" sz="16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</a:t>
            </a:r>
            <a:r>
              <a:rPr lang="en-US" sz="1600" dirty="0"/>
              <a:t>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x</a:t>
            </a:r>
            <a:r>
              <a:rPr lang="en-US" sz="1600" dirty="0"/>
              <a:t>)) And Not(</a:t>
            </a:r>
            <a:r>
              <a:rPr lang="en-US" sz="1600" i="1" dirty="0"/>
              <a:t>y</a:t>
            </a:r>
            <a:r>
              <a:rPr lang="en-US" sz="1600" dirty="0"/>
              <a:t>)) =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)) =</a:t>
            </a:r>
          </a:p>
          <a:p>
            <a:pPr marL="0" indent="0">
              <a:lnSpc>
                <a:spcPct val="100000"/>
              </a:lnSpc>
              <a:spcBef>
                <a:spcPts val="3400"/>
              </a:spcBef>
              <a:buNone/>
            </a:pP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</a:p>
          <a:p>
            <a:pPr>
              <a:lnSpc>
                <a:spcPct val="110000"/>
              </a:lnSpc>
              <a:spcBef>
                <a:spcPts val="4600"/>
              </a:spcBef>
            </a:pPr>
            <a:endParaRPr lang="en-US" sz="16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AB4EE35-5AC6-F34C-9DC1-85FAFE815B49}"/>
              </a:ext>
            </a:extLst>
          </p:cNvPr>
          <p:cNvSpPr/>
          <p:nvPr/>
        </p:nvSpPr>
        <p:spPr>
          <a:xfrm>
            <a:off x="5387384" y="1974134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6065C70-94E3-FB43-80B3-3C7DA7D53D04}"/>
              </a:ext>
            </a:extLst>
          </p:cNvPr>
          <p:cNvSpPr/>
          <p:nvPr/>
        </p:nvSpPr>
        <p:spPr>
          <a:xfrm>
            <a:off x="5410593" y="2833926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associative rule: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5D811D2-DA0D-6348-8869-3CFD1AF42CF8}"/>
              </a:ext>
            </a:extLst>
          </p:cNvPr>
          <p:cNvSpPr/>
          <p:nvPr/>
        </p:nvSpPr>
        <p:spPr>
          <a:xfrm>
            <a:off x="5410593" y="3713053"/>
            <a:ext cx="2068994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idempotent rule: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DE4E3B1-CA80-874E-9947-286EEB9338E7}"/>
              </a:ext>
            </a:extLst>
          </p:cNvPr>
          <p:cNvSpPr/>
          <p:nvPr/>
        </p:nvSpPr>
        <p:spPr>
          <a:xfrm>
            <a:off x="5410593" y="4592180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6B112793-0622-5D4D-AA0B-7ADB7DE406ED}"/>
              </a:ext>
            </a:extLst>
          </p:cNvPr>
          <p:cNvSpPr/>
          <p:nvPr/>
        </p:nvSpPr>
        <p:spPr>
          <a:xfrm>
            <a:off x="5410593" y="5341680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double negation:</a:t>
            </a:r>
          </a:p>
        </p:txBody>
      </p:sp>
    </p:spTree>
    <p:extLst>
      <p:ext uri="{BB962C8B-B14F-4D97-AF65-F5344CB8AC3E}">
        <p14:creationId xmlns:p14="http://schemas.microsoft.com/office/powerpoint/2010/main" val="2966026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660824-B8AE-D347-9429-5F44D582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593" y="1481235"/>
            <a:ext cx="3599843" cy="45394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b="1" dirty="0"/>
              <a:t>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x</a:t>
            </a:r>
            <a:r>
              <a:rPr lang="en-US" sz="1600" dirty="0"/>
              <a:t>)) And Not(</a:t>
            </a:r>
            <a:r>
              <a:rPr lang="en-US" sz="1600" i="1" dirty="0"/>
              <a:t>y</a:t>
            </a:r>
            <a:r>
              <a:rPr lang="en-US" sz="1600" dirty="0"/>
              <a:t>)) = 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 =</a:t>
            </a:r>
          </a:p>
          <a:p>
            <a:pPr marL="0" indent="0">
              <a:lnSpc>
                <a:spcPct val="110000"/>
              </a:lnSpc>
              <a:spcBef>
                <a:spcPts val="46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)) =</a:t>
            </a:r>
          </a:p>
          <a:p>
            <a:pPr marL="0" indent="0">
              <a:lnSpc>
                <a:spcPct val="100000"/>
              </a:lnSpc>
              <a:spcBef>
                <a:spcPts val="3400"/>
              </a:spcBef>
              <a:buNone/>
            </a:pP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</a:p>
          <a:p>
            <a:pPr>
              <a:lnSpc>
                <a:spcPct val="110000"/>
              </a:lnSpc>
              <a:spcBef>
                <a:spcPts val="4600"/>
              </a:spcBef>
            </a:pPr>
            <a:endParaRPr lang="en-US" sz="1600" dirty="0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AB4EE35-5AC6-F34C-9DC1-85FAFE815B49}"/>
              </a:ext>
            </a:extLst>
          </p:cNvPr>
          <p:cNvSpPr/>
          <p:nvPr/>
        </p:nvSpPr>
        <p:spPr>
          <a:xfrm>
            <a:off x="5387384" y="1974134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5C1971D-7E23-E34A-ACDE-44B4A0C0BE97}"/>
              </a:ext>
            </a:extLst>
          </p:cNvPr>
          <p:cNvSpPr txBox="1">
            <a:spLocks/>
          </p:cNvSpPr>
          <p:nvPr/>
        </p:nvSpPr>
        <p:spPr>
          <a:xfrm>
            <a:off x="5410593" y="1059783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Task: Simplify this function</a:t>
            </a:r>
            <a:r>
              <a:rPr lang="en-US" sz="1600" dirty="0"/>
              <a:t> </a:t>
            </a:r>
            <a:r>
              <a:rPr lang="en-US" sz="1400" dirty="0"/>
              <a:t>(example):</a:t>
            </a:r>
            <a:endParaRPr lang="en-US" sz="1600" i="1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6065C70-94E3-FB43-80B3-3C7DA7D53D04}"/>
              </a:ext>
            </a:extLst>
          </p:cNvPr>
          <p:cNvSpPr/>
          <p:nvPr/>
        </p:nvSpPr>
        <p:spPr>
          <a:xfrm>
            <a:off x="5410593" y="2833926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associative rule: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5D811D2-DA0D-6348-8869-3CFD1AF42CF8}"/>
              </a:ext>
            </a:extLst>
          </p:cNvPr>
          <p:cNvSpPr/>
          <p:nvPr/>
        </p:nvSpPr>
        <p:spPr>
          <a:xfrm>
            <a:off x="5410593" y="3713053"/>
            <a:ext cx="2068994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the idempotent rule: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DE4E3B1-CA80-874E-9947-286EEB9338E7}"/>
              </a:ext>
            </a:extLst>
          </p:cNvPr>
          <p:cNvSpPr/>
          <p:nvPr/>
        </p:nvSpPr>
        <p:spPr>
          <a:xfrm>
            <a:off x="5410593" y="4592180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De Morgan’s rule: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6B112793-0622-5D4D-AA0B-7ADB7DE406ED}"/>
              </a:ext>
            </a:extLst>
          </p:cNvPr>
          <p:cNvSpPr/>
          <p:nvPr/>
        </p:nvSpPr>
        <p:spPr>
          <a:xfrm>
            <a:off x="5410593" y="5341680"/>
            <a:ext cx="1643632" cy="196977"/>
          </a:xfrm>
          <a:prstGeom prst="wedgeRoundRectCallout">
            <a:avLst>
              <a:gd name="adj1" fmla="val -22903"/>
              <a:gd name="adj2" fmla="val -8866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By double negation: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D67D6-9DD8-9B45-AA3D-4DAD23C7150D}"/>
              </a:ext>
            </a:extLst>
          </p:cNvPr>
          <p:cNvSpPr txBox="1"/>
          <p:nvPr/>
        </p:nvSpPr>
        <p:spPr>
          <a:xfrm>
            <a:off x="838200" y="1693428"/>
            <a:ext cx="3784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Observations</a:t>
            </a:r>
            <a:r>
              <a:rPr lang="he-IL" u="sng" dirty="0">
                <a:latin typeface="Times New Roman"/>
                <a:cs typeface="Times New Roman"/>
              </a:rPr>
              <a:t> </a:t>
            </a:r>
            <a:r>
              <a:rPr lang="en-US" u="sng" dirty="0">
                <a:latin typeface="Times New Roman"/>
                <a:cs typeface="Times New Roman"/>
              </a:rPr>
              <a:t>about simplifying Boolean functions:</a:t>
            </a:r>
          </a:p>
          <a:p>
            <a:pPr marL="266700" indent="-2667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Can lead to significant optimization</a:t>
            </a:r>
          </a:p>
          <a:p>
            <a:pPr marL="266700" indent="-2667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Based on intuition, experience, and luck</a:t>
            </a:r>
          </a:p>
          <a:p>
            <a:pPr marL="266700" indent="-2667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Can be assisted by some tools</a:t>
            </a:r>
          </a:p>
          <a:p>
            <a:pPr marL="266700" indent="-2667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But, in general: </a:t>
            </a:r>
            <a:r>
              <a:rPr lang="en-US" sz="1600" i="1" dirty="0">
                <a:latin typeface="Times New Roman"/>
                <a:cs typeface="Times New Roman"/>
              </a:rPr>
              <a:t>NP</a:t>
            </a:r>
            <a:r>
              <a:rPr lang="en-US" sz="1600" dirty="0">
                <a:latin typeface="Times New Roman"/>
                <a:cs typeface="Times New Roman"/>
              </a:rPr>
              <a:t>-hard.</a:t>
            </a:r>
          </a:p>
        </p:txBody>
      </p:sp>
    </p:spTree>
    <p:extLst>
      <p:ext uri="{BB962C8B-B14F-4D97-AF65-F5344CB8AC3E}">
        <p14:creationId xmlns:p14="http://schemas.microsoft.com/office/powerpoint/2010/main" val="845599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39D626-6D7D-CB4B-9420-F0D9F66A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302"/>
            <a:ext cx="5117432" cy="379141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dirty="0"/>
              <a:t>Commutative:  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= (</a:t>
            </a:r>
            <a:r>
              <a:rPr lang="en-US" sz="1400" i="1" dirty="0"/>
              <a:t>y</a:t>
            </a:r>
            <a:r>
              <a:rPr lang="en-US" sz="1400" dirty="0"/>
              <a:t> And </a:t>
            </a:r>
            <a:r>
              <a:rPr lang="en-US" sz="1400" i="1" dirty="0"/>
              <a:t>x</a:t>
            </a:r>
            <a:r>
              <a:rPr lang="en-US" sz="1400" dirty="0"/>
              <a:t>)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= (</a:t>
            </a:r>
            <a:r>
              <a:rPr lang="en-US" sz="1400" i="1" dirty="0"/>
              <a:t>y</a:t>
            </a:r>
            <a:r>
              <a:rPr lang="en-US" sz="1400" dirty="0"/>
              <a:t> Or </a:t>
            </a:r>
            <a:r>
              <a:rPr lang="en-US" sz="1400" i="1" dirty="0"/>
              <a:t>x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Associative:      (</a:t>
            </a:r>
            <a:r>
              <a:rPr lang="en-US" sz="1400" i="1" dirty="0"/>
              <a:t>x</a:t>
            </a:r>
            <a:r>
              <a:rPr lang="en-US" sz="1400" dirty="0"/>
              <a:t> And (</a:t>
            </a:r>
            <a:r>
              <a:rPr lang="en-US" sz="1400" i="1" dirty="0"/>
              <a:t>y</a:t>
            </a:r>
            <a:r>
              <a:rPr lang="en-US" sz="1400" dirty="0"/>
              <a:t> And </a:t>
            </a:r>
            <a:r>
              <a:rPr lang="en-US" sz="1400" i="1" dirty="0"/>
              <a:t>z</a:t>
            </a:r>
            <a:r>
              <a:rPr lang="en-US" sz="1400" dirty="0"/>
              <a:t>)) = ((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And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(</a:t>
            </a:r>
            <a:r>
              <a:rPr lang="en-US" sz="1400" i="1" dirty="0"/>
              <a:t>y</a:t>
            </a:r>
            <a:r>
              <a:rPr lang="en-US" sz="1400" dirty="0"/>
              <a:t> Or </a:t>
            </a:r>
            <a:r>
              <a:rPr lang="en-US" sz="1400" i="1" dirty="0"/>
              <a:t>z</a:t>
            </a:r>
            <a:r>
              <a:rPr lang="en-US" sz="1400" dirty="0"/>
              <a:t>)) = ((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Or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Distributive:      (</a:t>
            </a:r>
            <a:r>
              <a:rPr lang="en-US" sz="1400" i="1" dirty="0"/>
              <a:t>x</a:t>
            </a:r>
            <a:r>
              <a:rPr lang="en-US" sz="1400" dirty="0"/>
              <a:t> And (</a:t>
            </a:r>
            <a:r>
              <a:rPr lang="en-US" sz="1400" i="1" dirty="0"/>
              <a:t>y</a:t>
            </a:r>
            <a:r>
              <a:rPr lang="en-US" sz="1400" dirty="0"/>
              <a:t> Or </a:t>
            </a:r>
            <a:r>
              <a:rPr lang="en-US" sz="1400" i="1" dirty="0"/>
              <a:t>z</a:t>
            </a:r>
            <a:r>
              <a:rPr lang="en-US" sz="1400" dirty="0"/>
              <a:t>)) =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Or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(</a:t>
            </a:r>
            <a:r>
              <a:rPr lang="en-US" sz="1400" i="1" dirty="0"/>
              <a:t>y</a:t>
            </a:r>
            <a:r>
              <a:rPr lang="en-US" sz="1400" dirty="0"/>
              <a:t> And </a:t>
            </a:r>
            <a:r>
              <a:rPr lang="en-US" sz="1400" i="1" dirty="0"/>
              <a:t>z</a:t>
            </a:r>
            <a:r>
              <a:rPr lang="en-US" sz="1400" dirty="0"/>
              <a:t>)) =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And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De Morgan:       Not(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= Not(</a:t>
            </a:r>
            <a:r>
              <a:rPr lang="en-US" sz="1400" i="1" dirty="0"/>
              <a:t>x</a:t>
            </a:r>
            <a:r>
              <a:rPr lang="en-US" sz="1400" dirty="0"/>
              <a:t>) Or Not(</a:t>
            </a:r>
            <a:r>
              <a:rPr lang="en-US" sz="1400" i="1" dirty="0"/>
              <a:t>y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         Not(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= Not(</a:t>
            </a:r>
            <a:r>
              <a:rPr lang="en-US" sz="1400" i="1" dirty="0"/>
              <a:t>x</a:t>
            </a:r>
            <a:r>
              <a:rPr lang="en-US" sz="1400" dirty="0"/>
              <a:t>) And Not(</a:t>
            </a:r>
            <a:r>
              <a:rPr lang="en-US" sz="1400" i="1" dirty="0"/>
              <a:t>y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Idempotent:      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x</a:t>
            </a:r>
            <a:r>
              <a:rPr lang="en-US" sz="1400" dirty="0"/>
              <a:t>) = </a:t>
            </a:r>
            <a:r>
              <a:rPr lang="en-US" sz="14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x</a:t>
            </a:r>
            <a:r>
              <a:rPr lang="en-US" sz="1400" dirty="0"/>
              <a:t>) = </a:t>
            </a:r>
            <a:r>
              <a:rPr lang="en-US" sz="14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Double negation:  Not(Not(</a:t>
            </a:r>
            <a:r>
              <a:rPr lang="en-US" sz="1400" i="1" dirty="0"/>
              <a:t>x</a:t>
            </a:r>
            <a:r>
              <a:rPr lang="en-US" sz="1400" dirty="0"/>
              <a:t>)) = </a:t>
            </a:r>
            <a:r>
              <a:rPr lang="en-US" sz="14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endParaRPr lang="en-US" sz="14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828A69-82B8-2A49-81BB-005AEBAF2D92}"/>
              </a:ext>
            </a:extLst>
          </p:cNvPr>
          <p:cNvSpPr txBox="1">
            <a:spLocks/>
          </p:cNvSpPr>
          <p:nvPr/>
        </p:nvSpPr>
        <p:spPr>
          <a:xfrm>
            <a:off x="5431278" y="1385781"/>
            <a:ext cx="4323648" cy="453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b="1" dirty="0"/>
              <a:t>x Or y = Not(Not(x) And Not(y))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4600"/>
              </a:spcBef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5489FF-79DC-F644-A173-2CF2F61733AA}"/>
              </a:ext>
            </a:extLst>
          </p:cNvPr>
          <p:cNvSpPr txBox="1">
            <a:spLocks/>
          </p:cNvSpPr>
          <p:nvPr/>
        </p:nvSpPr>
        <p:spPr>
          <a:xfrm>
            <a:off x="5408205" y="985869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Another example</a:t>
            </a:r>
            <a:r>
              <a:rPr lang="en-US" sz="1600" dirty="0"/>
              <a:t>: Prove that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30475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39D626-6D7D-CB4B-9420-F0D9F66A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302"/>
            <a:ext cx="5117432" cy="379141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400" dirty="0"/>
              <a:t>Commutative:  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= (</a:t>
            </a:r>
            <a:r>
              <a:rPr lang="en-US" sz="1400" i="1" dirty="0"/>
              <a:t>y</a:t>
            </a:r>
            <a:r>
              <a:rPr lang="en-US" sz="1400" dirty="0"/>
              <a:t> And </a:t>
            </a:r>
            <a:r>
              <a:rPr lang="en-US" sz="1400" i="1" dirty="0"/>
              <a:t>x</a:t>
            </a:r>
            <a:r>
              <a:rPr lang="en-US" sz="1400" dirty="0"/>
              <a:t>)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= (</a:t>
            </a:r>
            <a:r>
              <a:rPr lang="en-US" sz="1400" i="1" dirty="0"/>
              <a:t>y</a:t>
            </a:r>
            <a:r>
              <a:rPr lang="en-US" sz="1400" dirty="0"/>
              <a:t> Or </a:t>
            </a:r>
            <a:r>
              <a:rPr lang="en-US" sz="1400" i="1" dirty="0"/>
              <a:t>x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Associative:      (</a:t>
            </a:r>
            <a:r>
              <a:rPr lang="en-US" sz="1400" i="1" dirty="0"/>
              <a:t>x</a:t>
            </a:r>
            <a:r>
              <a:rPr lang="en-US" sz="1400" dirty="0"/>
              <a:t> And (</a:t>
            </a:r>
            <a:r>
              <a:rPr lang="en-US" sz="1400" i="1" dirty="0"/>
              <a:t>y</a:t>
            </a:r>
            <a:r>
              <a:rPr lang="en-US" sz="1400" dirty="0"/>
              <a:t> And </a:t>
            </a:r>
            <a:r>
              <a:rPr lang="en-US" sz="1400" i="1" dirty="0"/>
              <a:t>z</a:t>
            </a:r>
            <a:r>
              <a:rPr lang="en-US" sz="1400" dirty="0"/>
              <a:t>)) = ((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And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(</a:t>
            </a:r>
            <a:r>
              <a:rPr lang="en-US" sz="1400" i="1" dirty="0"/>
              <a:t>y</a:t>
            </a:r>
            <a:r>
              <a:rPr lang="en-US" sz="1400" dirty="0"/>
              <a:t> Or </a:t>
            </a:r>
            <a:r>
              <a:rPr lang="en-US" sz="1400" i="1" dirty="0"/>
              <a:t>z</a:t>
            </a:r>
            <a:r>
              <a:rPr lang="en-US" sz="1400" dirty="0"/>
              <a:t>)) = ((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Or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Distributive:      (</a:t>
            </a:r>
            <a:r>
              <a:rPr lang="en-US" sz="1400" i="1" dirty="0"/>
              <a:t>x</a:t>
            </a:r>
            <a:r>
              <a:rPr lang="en-US" sz="1400" dirty="0"/>
              <a:t> And (</a:t>
            </a:r>
            <a:r>
              <a:rPr lang="en-US" sz="1400" i="1" dirty="0"/>
              <a:t>y</a:t>
            </a:r>
            <a:r>
              <a:rPr lang="en-US" sz="1400" dirty="0"/>
              <a:t> Or </a:t>
            </a:r>
            <a:r>
              <a:rPr lang="en-US" sz="1400" i="1" dirty="0"/>
              <a:t>z</a:t>
            </a:r>
            <a:r>
              <a:rPr lang="en-US" sz="1400" dirty="0"/>
              <a:t>)) =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Or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(</a:t>
            </a:r>
            <a:r>
              <a:rPr lang="en-US" sz="1400" i="1" dirty="0"/>
              <a:t>y</a:t>
            </a:r>
            <a:r>
              <a:rPr lang="en-US" sz="1400" dirty="0"/>
              <a:t> And </a:t>
            </a:r>
            <a:r>
              <a:rPr lang="en-US" sz="1400" i="1" dirty="0"/>
              <a:t>z</a:t>
            </a:r>
            <a:r>
              <a:rPr lang="en-US" sz="1400" dirty="0"/>
              <a:t>)) =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And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z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De Morgan:       Not(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y</a:t>
            </a:r>
            <a:r>
              <a:rPr lang="en-US" sz="1400" dirty="0"/>
              <a:t>) = Not(</a:t>
            </a:r>
            <a:r>
              <a:rPr lang="en-US" sz="1400" i="1" dirty="0"/>
              <a:t>x</a:t>
            </a:r>
            <a:r>
              <a:rPr lang="en-US" sz="1400" dirty="0"/>
              <a:t>) Or Not(</a:t>
            </a:r>
            <a:r>
              <a:rPr lang="en-US" sz="1400" i="1" dirty="0"/>
              <a:t>y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         Not(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y</a:t>
            </a:r>
            <a:r>
              <a:rPr lang="en-US" sz="1400" dirty="0"/>
              <a:t>) = Not(</a:t>
            </a:r>
            <a:r>
              <a:rPr lang="en-US" sz="1400" i="1" dirty="0"/>
              <a:t>x</a:t>
            </a:r>
            <a:r>
              <a:rPr lang="en-US" sz="1400" dirty="0"/>
              <a:t>) And Not(</a:t>
            </a:r>
            <a:r>
              <a:rPr lang="en-US" sz="1400" i="1" dirty="0"/>
              <a:t>y</a:t>
            </a:r>
            <a:r>
              <a:rPr lang="en-US" sz="14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Idempotent:       (</a:t>
            </a:r>
            <a:r>
              <a:rPr lang="en-US" sz="1400" i="1" dirty="0"/>
              <a:t>x</a:t>
            </a:r>
            <a:r>
              <a:rPr lang="en-US" sz="1400" dirty="0"/>
              <a:t> And </a:t>
            </a:r>
            <a:r>
              <a:rPr lang="en-US" sz="1400" i="1" dirty="0"/>
              <a:t>x</a:t>
            </a:r>
            <a:r>
              <a:rPr lang="en-US" sz="1400" dirty="0"/>
              <a:t>) = </a:t>
            </a:r>
            <a:r>
              <a:rPr lang="en-US" sz="14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         (</a:t>
            </a:r>
            <a:r>
              <a:rPr lang="en-US" sz="1400" i="1" dirty="0"/>
              <a:t>x</a:t>
            </a:r>
            <a:r>
              <a:rPr lang="en-US" sz="1400" dirty="0"/>
              <a:t> Or </a:t>
            </a:r>
            <a:r>
              <a:rPr lang="en-US" sz="1400" i="1" dirty="0"/>
              <a:t>x</a:t>
            </a:r>
            <a:r>
              <a:rPr lang="en-US" sz="1400" dirty="0"/>
              <a:t>) = </a:t>
            </a:r>
            <a:r>
              <a:rPr lang="en-US" sz="14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dirty="0"/>
              <a:t>Double negation:  Not(Not(</a:t>
            </a:r>
            <a:r>
              <a:rPr lang="en-US" sz="1400" i="1" dirty="0"/>
              <a:t>x</a:t>
            </a:r>
            <a:r>
              <a:rPr lang="en-US" sz="1400" dirty="0"/>
              <a:t>)) = </a:t>
            </a:r>
            <a:r>
              <a:rPr lang="en-US" sz="1400" i="1" dirty="0"/>
              <a:t>x</a:t>
            </a: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endParaRPr lang="en-US" sz="14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828A69-82B8-2A49-81BB-005AEBAF2D92}"/>
              </a:ext>
            </a:extLst>
          </p:cNvPr>
          <p:cNvSpPr txBox="1">
            <a:spLocks/>
          </p:cNvSpPr>
          <p:nvPr/>
        </p:nvSpPr>
        <p:spPr>
          <a:xfrm>
            <a:off x="5431278" y="1385781"/>
            <a:ext cx="4323648" cy="453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b="1" dirty="0"/>
              <a:t>x Or y = Not(Not(x) And Not(y))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/>
              <a:t>De Morgan: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 = 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400" dirty="0"/>
              <a:t>Negate both sides: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/>
              <a:t>Not(Not(</a:t>
            </a:r>
            <a:r>
              <a:rPr lang="en-US" sz="1600" i="1" dirty="0"/>
              <a:t>x</a:t>
            </a:r>
            <a:r>
              <a:rPr lang="en-US" sz="1600" dirty="0"/>
              <a:t> Or </a:t>
            </a:r>
            <a:r>
              <a:rPr lang="en-US" sz="1600" i="1" dirty="0"/>
              <a:t>y</a:t>
            </a:r>
            <a:r>
              <a:rPr lang="en-US" sz="1600" dirty="0"/>
              <a:t>)) = Not(Not(</a:t>
            </a:r>
            <a:r>
              <a:rPr lang="en-US" sz="1600" i="1" dirty="0"/>
              <a:t>x</a:t>
            </a:r>
            <a:r>
              <a:rPr lang="en-US" sz="1600" dirty="0"/>
              <a:t>) And Not(</a:t>
            </a:r>
            <a:r>
              <a:rPr lang="en-US" sz="1600" i="1" dirty="0"/>
              <a:t>y</a:t>
            </a:r>
            <a:r>
              <a:rPr lang="en-US" sz="1600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400" dirty="0"/>
              <a:t>By double negation: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1" i="1" dirty="0"/>
              <a:t>x</a:t>
            </a:r>
            <a:r>
              <a:rPr lang="en-US" sz="1600" b="1" dirty="0"/>
              <a:t> Or </a:t>
            </a:r>
            <a:r>
              <a:rPr lang="en-US" sz="1600" b="1" i="1" dirty="0"/>
              <a:t>y</a:t>
            </a:r>
            <a:r>
              <a:rPr lang="en-US" sz="1600" b="1" dirty="0"/>
              <a:t> = Not(Not(</a:t>
            </a:r>
            <a:r>
              <a:rPr lang="en-US" sz="1600" b="1" i="1" dirty="0"/>
              <a:t>x</a:t>
            </a:r>
            <a:r>
              <a:rPr lang="en-US" sz="1600" b="1" dirty="0"/>
              <a:t>) And Not(</a:t>
            </a:r>
            <a:r>
              <a:rPr lang="en-US" sz="1600" b="1" i="1" dirty="0"/>
              <a:t>y</a:t>
            </a:r>
            <a:r>
              <a:rPr lang="en-US" sz="1600" b="1" dirty="0"/>
              <a:t>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4600"/>
              </a:spcBef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5489FF-79DC-F644-A173-2CF2F61733AA}"/>
              </a:ext>
            </a:extLst>
          </p:cNvPr>
          <p:cNvSpPr txBox="1">
            <a:spLocks/>
          </p:cNvSpPr>
          <p:nvPr/>
        </p:nvSpPr>
        <p:spPr>
          <a:xfrm>
            <a:off x="5408205" y="985869"/>
            <a:ext cx="3448927" cy="838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Another example</a:t>
            </a:r>
            <a:r>
              <a:rPr lang="en-US" sz="1600" dirty="0"/>
              <a:t>: Prove that</a:t>
            </a:r>
            <a:endParaRPr lang="en-US" sz="1600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0B9AB2A-6C38-C541-9FE0-FE3BF026F10B}"/>
              </a:ext>
            </a:extLst>
          </p:cNvPr>
          <p:cNvSpPr/>
          <p:nvPr/>
        </p:nvSpPr>
        <p:spPr>
          <a:xfrm>
            <a:off x="5408204" y="4295684"/>
            <a:ext cx="3655114" cy="1475965"/>
          </a:xfrm>
          <a:prstGeom prst="wedgeRoundRectCallout">
            <a:avLst>
              <a:gd name="adj1" fmla="val -61999"/>
              <a:gd name="adj2" fmla="val 59661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Implication</a:t>
            </a:r>
          </a:p>
          <a:p>
            <a:pPr marL="185738" indent="-18573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don’t really “need” Or</a:t>
            </a:r>
          </a:p>
          <a:p>
            <a:pPr marL="185738" indent="-185738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soon revisit this reduction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36083-2D6B-6E40-931D-D056763B9D5F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1BD5102-4A73-E94A-B6EE-9CD342824E0C}"/>
              </a:ext>
            </a:extLst>
          </p:cNvPr>
          <p:cNvSpPr/>
          <p:nvPr/>
        </p:nvSpPr>
        <p:spPr>
          <a:xfrm>
            <a:off x="838200" y="2755200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D62B2-BCFB-1A4F-A2DB-D79A6DE4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50545" y="1719125"/>
            <a:ext cx="488463" cy="486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6CC8F-9F7D-8948-B433-2C2417A4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39799" y="2181520"/>
            <a:ext cx="488463" cy="486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09EB0-568D-1346-A831-A4717B46A2DA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Multi-bit buses</a:t>
            </a:r>
            <a:endParaRPr lang="he-IL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D353B-3743-8549-A5CF-04D890F353B8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37333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Multi-bit buses</a:t>
            </a:r>
            <a:endParaRPr lang="he-IL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EF0D-5567-DA4E-BD75-46B86CF96A15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9BF40B-0086-5F43-9C76-03B80E66FA18}"/>
              </a:ext>
            </a:extLst>
          </p:cNvPr>
          <p:cNvSpPr/>
          <p:nvPr/>
        </p:nvSpPr>
        <p:spPr>
          <a:xfrm>
            <a:off x="838200" y="1796087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59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2B678C-5812-6D4F-A6F6-60F32062D5E6}"/>
              </a:ext>
            </a:extLst>
          </p:cNvPr>
          <p:cNvSpPr txBox="1">
            <a:spLocks/>
          </p:cNvSpPr>
          <p:nvPr/>
        </p:nvSpPr>
        <p:spPr>
          <a:xfrm>
            <a:off x="3894293" y="3345298"/>
            <a:ext cx="4835942" cy="104176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A Boolean function can be expressed using</a:t>
            </a:r>
            <a:br>
              <a:rPr lang="en-US" sz="1800" dirty="0"/>
            </a:br>
            <a:r>
              <a:rPr lang="en-US" sz="1800" dirty="0"/>
              <a:t>a </a:t>
            </a:r>
            <a:r>
              <a:rPr lang="en-US" sz="1800" i="1" dirty="0"/>
              <a:t>formula</a:t>
            </a:r>
            <a:r>
              <a:rPr lang="en-US" sz="1800" dirty="0"/>
              <a:t>, or a </a:t>
            </a:r>
            <a:r>
              <a:rPr lang="en-US" sz="1800" i="1" dirty="0"/>
              <a:t>truth table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The two representations are equivalent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Question: Can we construct each representation from the other one?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   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C40843C-FF72-CC42-9F83-4144DF2C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Boolean function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7B35-8CA8-A241-8FC5-43E4E96D7DB4}"/>
              </a:ext>
            </a:extLst>
          </p:cNvPr>
          <p:cNvGraphicFramePr>
            <a:graphicFrameLocks noGrp="1"/>
          </p:cNvGraphicFramePr>
          <p:nvPr/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4A3CC3A-AE3B-E249-9221-7FB8CA12071B}"/>
              </a:ext>
            </a:extLst>
          </p:cNvPr>
          <p:cNvSpPr txBox="1"/>
          <p:nvPr/>
        </p:nvSpPr>
        <p:spPr>
          <a:xfrm>
            <a:off x="963384" y="1202710"/>
            <a:ext cx="3258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(example)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42AAD-7746-2341-BCB7-ACE7E868503A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F56DD68-B82F-8146-8809-EF360A0A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947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8B489B-E87B-1841-8701-F36D5AC18407}"/>
              </a:ext>
            </a:extLst>
          </p:cNvPr>
          <p:cNvSpPr txBox="1"/>
          <p:nvPr/>
        </p:nvSpPr>
        <p:spPr>
          <a:xfrm>
            <a:off x="963384" y="1202710"/>
            <a:ext cx="341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58ACB3-61AE-8E4F-B541-F1AF78EE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Formula       truth table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316BEAD-9C55-FD4A-A872-81A963D7BBB6}"/>
              </a:ext>
            </a:extLst>
          </p:cNvPr>
          <p:cNvSpPr/>
          <p:nvPr/>
        </p:nvSpPr>
        <p:spPr>
          <a:xfrm rot="16200000">
            <a:off x="2291963" y="43324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C2739DD-E1AE-CA44-976A-31C22F57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290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18219D-76CA-4A4B-8E1A-F8903D1E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8B489B-E87B-1841-8701-F36D5AC18407}"/>
              </a:ext>
            </a:extLst>
          </p:cNvPr>
          <p:cNvSpPr txBox="1"/>
          <p:nvPr/>
        </p:nvSpPr>
        <p:spPr>
          <a:xfrm>
            <a:off x="963384" y="1202710"/>
            <a:ext cx="341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58ACB3-61AE-8E4F-B541-F1AF78EE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Formula       truth table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316BEAD-9C55-FD4A-A872-81A963D7BBB6}"/>
              </a:ext>
            </a:extLst>
          </p:cNvPr>
          <p:cNvSpPr/>
          <p:nvPr/>
        </p:nvSpPr>
        <p:spPr>
          <a:xfrm rot="16200000">
            <a:off x="2291963" y="43324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FB88A7-A604-1940-88C3-23B0FD658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86741"/>
              </p:ext>
            </p:extLst>
          </p:nvPr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0670827-6491-8A42-8B28-A79EC6CB50F7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2C1AA8F-ADCB-C04F-A536-CF5F6BC51E31}"/>
              </a:ext>
            </a:extLst>
          </p:cNvPr>
          <p:cNvSpPr/>
          <p:nvPr/>
        </p:nvSpPr>
        <p:spPr>
          <a:xfrm>
            <a:off x="2947565" y="2093438"/>
            <a:ext cx="536300" cy="65553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52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18219D-76CA-4A4B-8E1A-F8903D1E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6628D2D-527D-994B-A884-F81AF26C7093}"/>
              </a:ext>
            </a:extLst>
          </p:cNvPr>
          <p:cNvGraphicFramePr>
            <a:graphicFrameLocks noGrp="1"/>
          </p:cNvGraphicFramePr>
          <p:nvPr/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9656FF9-0827-5047-9C6B-A06652B84D18}"/>
              </a:ext>
            </a:extLst>
          </p:cNvPr>
          <p:cNvSpPr/>
          <p:nvPr/>
        </p:nvSpPr>
        <p:spPr>
          <a:xfrm>
            <a:off x="4373950" y="4725925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b="1" dirty="0">
                <a:solidFill>
                  <a:srgbClr val="FFFFFF"/>
                </a:solidFill>
              </a:rPr>
              <a:t>f</a:t>
            </a:r>
            <a:endParaRPr lang="en-US" dirty="0"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8B489B-E87B-1841-8701-F36D5AC18407}"/>
              </a:ext>
            </a:extLst>
          </p:cNvPr>
          <p:cNvSpPr txBox="1"/>
          <p:nvPr/>
        </p:nvSpPr>
        <p:spPr>
          <a:xfrm>
            <a:off x="963384" y="1202710"/>
            <a:ext cx="341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7144F1-9E87-9348-B87B-9C2C1084EB3A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CC6440A-2D86-3246-8F69-6930D620F462}"/>
              </a:ext>
            </a:extLst>
          </p:cNvPr>
          <p:cNvSpPr/>
          <p:nvPr/>
        </p:nvSpPr>
        <p:spPr>
          <a:xfrm>
            <a:off x="2947565" y="2093438"/>
            <a:ext cx="536300" cy="65553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58ACB3-61AE-8E4F-B541-F1AF78EE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Formula       truth table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316BEAD-9C55-FD4A-A872-81A963D7BBB6}"/>
              </a:ext>
            </a:extLst>
          </p:cNvPr>
          <p:cNvSpPr/>
          <p:nvPr/>
        </p:nvSpPr>
        <p:spPr>
          <a:xfrm rot="16200000">
            <a:off x="2291963" y="43324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8B320C4-6C21-AF44-BB17-44619EA0751C}"/>
              </a:ext>
            </a:extLst>
          </p:cNvPr>
          <p:cNvSpPr/>
          <p:nvPr/>
        </p:nvSpPr>
        <p:spPr>
          <a:xfrm>
            <a:off x="4635560" y="3299041"/>
            <a:ext cx="2220353" cy="418597"/>
          </a:xfrm>
          <a:prstGeom prst="wedgeRoundRectCallout">
            <a:avLst>
              <a:gd name="adj1" fmla="val -93780"/>
              <a:gd name="adj2" fmla="val 49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0</a:t>
            </a:r>
            <a:endParaRPr lang="en-US" sz="1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5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6628D2D-527D-994B-A884-F81AF26C7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43295"/>
              </p:ext>
            </p:extLst>
          </p:nvPr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rgbClr val="0432FF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9656FF9-0827-5047-9C6B-A06652B84D18}"/>
              </a:ext>
            </a:extLst>
          </p:cNvPr>
          <p:cNvSpPr/>
          <p:nvPr/>
        </p:nvSpPr>
        <p:spPr>
          <a:xfrm>
            <a:off x="4373950" y="4725925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b="1" dirty="0">
                <a:solidFill>
                  <a:srgbClr val="FFFFFF"/>
                </a:solidFill>
              </a:rPr>
              <a:t>f</a:t>
            </a:r>
            <a:endParaRPr lang="en-US" dirty="0"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7144F1-9E87-9348-B87B-9C2C1084EB3A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D2F0DAE-425C-074C-87B8-9BA6F1F27222}"/>
              </a:ext>
            </a:extLst>
          </p:cNvPr>
          <p:cNvSpPr/>
          <p:nvPr/>
        </p:nvSpPr>
        <p:spPr>
          <a:xfrm>
            <a:off x="2947565" y="2093438"/>
            <a:ext cx="536300" cy="65553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FFF35DB-175D-0E42-8969-AAAC0240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8564B-558A-4A43-898C-A7B230C091FA}"/>
              </a:ext>
            </a:extLst>
          </p:cNvPr>
          <p:cNvSpPr txBox="1"/>
          <p:nvPr/>
        </p:nvSpPr>
        <p:spPr>
          <a:xfrm>
            <a:off x="963384" y="1202710"/>
            <a:ext cx="341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0F0514-3364-0344-A40E-95038212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Formula       truth table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CCF27B77-189D-B444-AD0A-5CCC92991C36}"/>
              </a:ext>
            </a:extLst>
          </p:cNvPr>
          <p:cNvSpPr/>
          <p:nvPr/>
        </p:nvSpPr>
        <p:spPr>
          <a:xfrm rot="16200000">
            <a:off x="2291963" y="43324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B4FE30C-E5E8-4E4B-A583-49E4821D72B0}"/>
              </a:ext>
            </a:extLst>
          </p:cNvPr>
          <p:cNvSpPr/>
          <p:nvPr/>
        </p:nvSpPr>
        <p:spPr>
          <a:xfrm>
            <a:off x="4635560" y="3299041"/>
            <a:ext cx="2220353" cy="418597"/>
          </a:xfrm>
          <a:prstGeom prst="wedgeRoundRectCallout">
            <a:avLst>
              <a:gd name="adj1" fmla="val -93780"/>
              <a:gd name="adj2" fmla="val 49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0</a:t>
            </a:r>
            <a:endParaRPr lang="en-US" sz="1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3A9A092C-83E3-B640-A27F-14421F1C4BAF}"/>
              </a:ext>
            </a:extLst>
          </p:cNvPr>
          <p:cNvSpPr/>
          <p:nvPr/>
        </p:nvSpPr>
        <p:spPr>
          <a:xfrm>
            <a:off x="4635559" y="3940258"/>
            <a:ext cx="2220353" cy="418598"/>
          </a:xfrm>
          <a:prstGeom prst="wedgeRoundRectCallout">
            <a:avLst>
              <a:gd name="adj1" fmla="val -93780"/>
              <a:gd name="adj2" fmla="val 49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0</a:t>
            </a:r>
            <a:endParaRPr lang="en-US" sz="1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65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6628D2D-527D-994B-A884-F81AF26C7093}"/>
              </a:ext>
            </a:extLst>
          </p:cNvPr>
          <p:cNvGraphicFramePr>
            <a:graphicFrameLocks noGrp="1"/>
          </p:cNvGraphicFramePr>
          <p:nvPr/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9656FF9-0827-5047-9C6B-A06652B84D18}"/>
              </a:ext>
            </a:extLst>
          </p:cNvPr>
          <p:cNvSpPr/>
          <p:nvPr/>
        </p:nvSpPr>
        <p:spPr>
          <a:xfrm>
            <a:off x="4373950" y="4725925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b="1" dirty="0">
                <a:solidFill>
                  <a:srgbClr val="FFFFFF"/>
                </a:solidFill>
              </a:rPr>
              <a:t>f</a:t>
            </a:r>
            <a:endParaRPr lang="en-US" dirty="0"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7144F1-9E87-9348-B87B-9C2C1084EB3A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00E8E48-301B-2E4A-AD29-DF969D2EC1C1}"/>
              </a:ext>
            </a:extLst>
          </p:cNvPr>
          <p:cNvSpPr/>
          <p:nvPr/>
        </p:nvSpPr>
        <p:spPr>
          <a:xfrm>
            <a:off x="2947565" y="2093438"/>
            <a:ext cx="536300" cy="65553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A038A9E-DBE8-AE40-80DB-55EFDB5868C8}"/>
              </a:ext>
            </a:extLst>
          </p:cNvPr>
          <p:cNvSpPr/>
          <p:nvPr/>
        </p:nvSpPr>
        <p:spPr>
          <a:xfrm>
            <a:off x="4057356" y="5184210"/>
            <a:ext cx="2882705" cy="416008"/>
          </a:xfrm>
          <a:prstGeom prst="wedgeRoundRectCallout">
            <a:avLst>
              <a:gd name="adj1" fmla="val -66455"/>
              <a:gd name="adj2" fmla="val 41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And (Not(1) Or 0)) And 1 = 1 </a:t>
            </a:r>
            <a:endParaRPr lang="en-US" sz="1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30F6BFA-78CF-0745-9026-D8D5B934E984}"/>
              </a:ext>
            </a:extLst>
          </p:cNvPr>
          <p:cNvSpPr/>
          <p:nvPr/>
        </p:nvSpPr>
        <p:spPr>
          <a:xfrm>
            <a:off x="4635560" y="3299041"/>
            <a:ext cx="2220353" cy="418597"/>
          </a:xfrm>
          <a:prstGeom prst="wedgeRoundRectCallout">
            <a:avLst>
              <a:gd name="adj1" fmla="val -93780"/>
              <a:gd name="adj2" fmla="val 49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0</a:t>
            </a:r>
            <a:endParaRPr lang="en-US" sz="1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26DE833-5587-E94B-BDAA-8E32971FDB69}"/>
              </a:ext>
            </a:extLst>
          </p:cNvPr>
          <p:cNvSpPr/>
          <p:nvPr/>
        </p:nvSpPr>
        <p:spPr>
          <a:xfrm>
            <a:off x="4057356" y="5776104"/>
            <a:ext cx="2882705" cy="416008"/>
          </a:xfrm>
          <a:prstGeom prst="wedgeRoundRectCallout">
            <a:avLst>
              <a:gd name="adj1" fmla="val -65777"/>
              <a:gd name="adj2" fmla="val -281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And (Not(1) Or 1)) And 1 = 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9595907-9857-304F-A260-35C1BC758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00B1A-1805-9744-A6A5-92840DF2C0EB}"/>
              </a:ext>
            </a:extLst>
          </p:cNvPr>
          <p:cNvSpPr txBox="1"/>
          <p:nvPr/>
        </p:nvSpPr>
        <p:spPr>
          <a:xfrm>
            <a:off x="963384" y="1202710"/>
            <a:ext cx="341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B96566-6926-9844-8344-8F0E4EE2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Formula       truth table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1BA590A-4A5B-DC4F-AA43-81C92273D0CC}"/>
              </a:ext>
            </a:extLst>
          </p:cNvPr>
          <p:cNvSpPr/>
          <p:nvPr/>
        </p:nvSpPr>
        <p:spPr>
          <a:xfrm rot="16200000">
            <a:off x="2291963" y="43324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8C092D69-5E34-D244-AD8E-AB8C5118EC07}"/>
              </a:ext>
            </a:extLst>
          </p:cNvPr>
          <p:cNvSpPr/>
          <p:nvPr/>
        </p:nvSpPr>
        <p:spPr>
          <a:xfrm>
            <a:off x="4635559" y="3940258"/>
            <a:ext cx="2220353" cy="418598"/>
          </a:xfrm>
          <a:prstGeom prst="wedgeRoundRectCallout">
            <a:avLst>
              <a:gd name="adj1" fmla="val -93780"/>
              <a:gd name="adj2" fmla="val 49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0</a:t>
            </a:r>
            <a:endParaRPr lang="en-US" sz="1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18219D-76CA-4A4B-8E1A-F8903D1E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6628D2D-527D-994B-A884-F81AF26C7093}"/>
              </a:ext>
            </a:extLst>
          </p:cNvPr>
          <p:cNvGraphicFramePr>
            <a:graphicFrameLocks noGrp="1"/>
          </p:cNvGraphicFramePr>
          <p:nvPr/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8B489B-E87B-1841-8701-F36D5AC18407}"/>
              </a:ext>
            </a:extLst>
          </p:cNvPr>
          <p:cNvSpPr txBox="1"/>
          <p:nvPr/>
        </p:nvSpPr>
        <p:spPr>
          <a:xfrm>
            <a:off x="963384" y="1202710"/>
            <a:ext cx="135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7144F1-9E87-9348-B87B-9C2C1084EB3A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2B678C-5812-6D4F-A6F6-60F32062D5E6}"/>
              </a:ext>
            </a:extLst>
          </p:cNvPr>
          <p:cNvSpPr txBox="1">
            <a:spLocks/>
          </p:cNvSpPr>
          <p:nvPr/>
        </p:nvSpPr>
        <p:spPr>
          <a:xfrm>
            <a:off x="3978149" y="2821316"/>
            <a:ext cx="4835942" cy="104176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Lemma</a:t>
            </a:r>
          </a:p>
          <a:p>
            <a:pPr marL="15875" indent="-158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Given a Boolean function expressed as a formula, we can always construct from it its truth table.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   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53F4F2D-F68D-6041-A8A0-44C988F941C4}"/>
              </a:ext>
            </a:extLst>
          </p:cNvPr>
          <p:cNvSpPr txBox="1">
            <a:spLocks/>
          </p:cNvSpPr>
          <p:nvPr/>
        </p:nvSpPr>
        <p:spPr>
          <a:xfrm>
            <a:off x="3009115" y="2204844"/>
            <a:ext cx="351819" cy="43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C60E9B-BB79-0F45-A868-BCF21C7761AF}"/>
              </a:ext>
            </a:extLst>
          </p:cNvPr>
          <p:cNvGrpSpPr/>
          <p:nvPr/>
        </p:nvGrpSpPr>
        <p:grpSpPr>
          <a:xfrm>
            <a:off x="2501262" y="2093438"/>
            <a:ext cx="982603" cy="655533"/>
            <a:chOff x="3073423" y="1822882"/>
            <a:chExt cx="1212662" cy="773362"/>
          </a:xfrm>
        </p:grpSpPr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479EFE4-FCB8-FC41-A5DB-6FC480CE484E}"/>
                </a:ext>
              </a:extLst>
            </p:cNvPr>
            <p:cNvSpPr/>
            <p:nvPr/>
          </p:nvSpPr>
          <p:spPr>
            <a:xfrm>
              <a:off x="3624220" y="1822882"/>
              <a:ext cx="661865" cy="77336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A6187C-4A93-144E-B255-64722140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423" y="1875138"/>
              <a:ext cx="529845" cy="529844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C40843C-FF72-CC42-9F83-4144DF2C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Formula       truth table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15324481-C946-C748-8243-CA7E3F3691D4}"/>
              </a:ext>
            </a:extLst>
          </p:cNvPr>
          <p:cNvSpPr/>
          <p:nvPr/>
        </p:nvSpPr>
        <p:spPr>
          <a:xfrm rot="16200000">
            <a:off x="2291963" y="43324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59A1FE6-7073-FA4D-B821-050192D3203C}"/>
              </a:ext>
            </a:extLst>
          </p:cNvPr>
          <p:cNvSpPr txBox="1">
            <a:spLocks/>
          </p:cNvSpPr>
          <p:nvPr/>
        </p:nvSpPr>
        <p:spPr>
          <a:xfrm>
            <a:off x="3989041" y="3785374"/>
            <a:ext cx="4835942" cy="104176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Proof: Evaluate the function over all the possible values</a:t>
            </a:r>
            <a:br>
              <a:rPr lang="en-US" sz="1400" dirty="0"/>
            </a:br>
            <a:r>
              <a:rPr lang="en-US" sz="1400" dirty="0"/>
              <a:t>           of its variables (which is </a:t>
            </a:r>
            <a:r>
              <a:rPr lang="en-US" sz="1400" i="1" dirty="0"/>
              <a:t>the</a:t>
            </a:r>
            <a:r>
              <a:rPr lang="en-US" sz="1400" dirty="0"/>
              <a:t> definition of a truth table)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438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18219D-76CA-4A4B-8E1A-F8903D1E6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673790"/>
            <a:ext cx="4327402" cy="418597"/>
          </a:xfrm>
        </p:spPr>
        <p:txBody>
          <a:bodyPr/>
          <a:lstStyle/>
          <a:p>
            <a:pPr marL="0" indent="0">
              <a:buNone/>
            </a:pPr>
            <a:r>
              <a:rPr lang="en-US" i="1" spc="200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dirty="0"/>
              <a:t>, </a:t>
            </a:r>
            <a:r>
              <a:rPr lang="en-US" i="1" dirty="0"/>
              <a:t>z</a:t>
            </a:r>
            <a:r>
              <a:rPr lang="en-US" dirty="0"/>
              <a:t>) = (</a:t>
            </a:r>
            <a:r>
              <a:rPr lang="en-US" i="1" dirty="0"/>
              <a:t>x</a:t>
            </a:r>
            <a:r>
              <a:rPr lang="en-US" dirty="0"/>
              <a:t> And (Not(</a:t>
            </a:r>
            <a:r>
              <a:rPr lang="en-US" i="1" dirty="0"/>
              <a:t>y</a:t>
            </a:r>
            <a:r>
              <a:rPr lang="en-US" dirty="0"/>
              <a:t>) Or </a:t>
            </a:r>
            <a:r>
              <a:rPr lang="en-US" i="1" dirty="0"/>
              <a:t>z</a:t>
            </a:r>
            <a:r>
              <a:rPr lang="en-US" dirty="0"/>
              <a:t>)) And </a:t>
            </a:r>
            <a:r>
              <a:rPr lang="en-US" i="1" dirty="0"/>
              <a:t>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6628D2D-527D-994B-A884-F81AF26C7093}"/>
              </a:ext>
            </a:extLst>
          </p:cNvPr>
          <p:cNvGraphicFramePr>
            <a:graphicFrameLocks noGrp="1"/>
          </p:cNvGraphicFramePr>
          <p:nvPr/>
        </p:nvGraphicFramePr>
        <p:xfrm>
          <a:off x="1045029" y="2939144"/>
          <a:ext cx="2487704" cy="31108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21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8B489B-E87B-1841-8701-F36D5AC18407}"/>
              </a:ext>
            </a:extLst>
          </p:cNvPr>
          <p:cNvSpPr txBox="1"/>
          <p:nvPr/>
        </p:nvSpPr>
        <p:spPr>
          <a:xfrm>
            <a:off x="963384" y="1202710"/>
            <a:ext cx="135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7144F1-9E87-9348-B87B-9C2C1084EB3A}"/>
              </a:ext>
            </a:extLst>
          </p:cNvPr>
          <p:cNvSpPr txBox="1"/>
          <p:nvPr/>
        </p:nvSpPr>
        <p:spPr>
          <a:xfrm>
            <a:off x="963384" y="2421205"/>
            <a:ext cx="2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53F4F2D-F68D-6041-A8A0-44C988F941C4}"/>
              </a:ext>
            </a:extLst>
          </p:cNvPr>
          <p:cNvSpPr txBox="1">
            <a:spLocks/>
          </p:cNvSpPr>
          <p:nvPr/>
        </p:nvSpPr>
        <p:spPr>
          <a:xfrm>
            <a:off x="3009115" y="2204844"/>
            <a:ext cx="351819" cy="43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D3D6C5-C9C7-6D49-AD1E-4814B3243459}"/>
              </a:ext>
            </a:extLst>
          </p:cNvPr>
          <p:cNvSpPr txBox="1">
            <a:spLocks/>
          </p:cNvSpPr>
          <p:nvPr/>
        </p:nvSpPr>
        <p:spPr>
          <a:xfrm>
            <a:off x="3823327" y="3409791"/>
            <a:ext cx="4814157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/>
              <a:t>Can we also go the other way around,</a:t>
            </a:r>
            <a:br>
              <a:rPr lang="en-US" dirty="0"/>
            </a:br>
            <a:r>
              <a:rPr lang="en-US" i="1" dirty="0"/>
              <a:t>for any given truth table</a:t>
            </a:r>
            <a:r>
              <a:rPr lang="en-US" dirty="0"/>
              <a:t>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EACBF7-CE9D-7340-95BF-6861BF8F6919}"/>
              </a:ext>
            </a:extLst>
          </p:cNvPr>
          <p:cNvSpPr/>
          <p:nvPr/>
        </p:nvSpPr>
        <p:spPr>
          <a:xfrm rot="10800000">
            <a:off x="2947565" y="2093438"/>
            <a:ext cx="536300" cy="65553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D0DE199-48AF-2040-B99E-A70996D6B83F}"/>
              </a:ext>
            </a:extLst>
          </p:cNvPr>
          <p:cNvSpPr txBox="1">
            <a:spLocks/>
          </p:cNvSpPr>
          <p:nvPr/>
        </p:nvSpPr>
        <p:spPr>
          <a:xfrm>
            <a:off x="3009115" y="2205894"/>
            <a:ext cx="351819" cy="43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spc="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8F06A5C-8950-9E4B-AF18-DEFF6A71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/>
              <a:t>Boolean function synthesis: </a:t>
            </a:r>
            <a:r>
              <a:rPr lang="en-US" sz="2400" dirty="0"/>
              <a:t>Truth table       formula</a:t>
            </a:r>
            <a:endParaRPr lang="en-US" dirty="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4884BB5C-B053-2B4A-A801-382A369381BC}"/>
              </a:ext>
            </a:extLst>
          </p:cNvPr>
          <p:cNvSpPr/>
          <p:nvPr/>
        </p:nvSpPr>
        <p:spPr>
          <a:xfrm rot="16200000">
            <a:off x="6386810" y="42405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40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function synthesis: </a:t>
            </a:r>
            <a:r>
              <a:rPr lang="en-US" sz="2400" dirty="0"/>
              <a:t>Truth table       formula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67494"/>
          <a:ext cx="1274484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B10F3992-A26B-6041-8092-26CD99E2696C}"/>
              </a:ext>
            </a:extLst>
          </p:cNvPr>
          <p:cNvSpPr/>
          <p:nvPr/>
        </p:nvSpPr>
        <p:spPr>
          <a:xfrm>
            <a:off x="3261187" y="2027159"/>
            <a:ext cx="3672047" cy="834955"/>
          </a:xfrm>
          <a:prstGeom prst="wedgeRoundRectCallout">
            <a:avLst>
              <a:gd name="adj1" fmla="val -78965"/>
              <a:gd name="adj2" fmla="val 425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Synthesize a formula which is equivalent to this truth table</a:t>
            </a:r>
            <a:endParaRPr lang="en-US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75CE8F5-ABD1-3F4A-AE5B-E6C99EDE29A1}"/>
              </a:ext>
            </a:extLst>
          </p:cNvPr>
          <p:cNvSpPr/>
          <p:nvPr/>
        </p:nvSpPr>
        <p:spPr>
          <a:xfrm rot="16200000">
            <a:off x="6386810" y="424051"/>
            <a:ext cx="307542" cy="38404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19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67494"/>
          <a:ext cx="1274484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Down Arrow 4">
            <a:extLst>
              <a:ext uri="{FF2B5EF4-FFF2-40B4-BE49-F238E27FC236}">
                <a16:creationId xmlns:a16="http://schemas.microsoft.com/office/drawing/2014/main" id="{5391685A-4FB9-4A4C-9312-E88E1ADF2904}"/>
              </a:ext>
            </a:extLst>
          </p:cNvPr>
          <p:cNvSpPr/>
          <p:nvPr/>
        </p:nvSpPr>
        <p:spPr>
          <a:xfrm rot="16200000">
            <a:off x="505207" y="1589493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03A7E9E-3055-174E-9C0D-6F63C7D4ABC6}"/>
              </a:ext>
            </a:extLst>
          </p:cNvPr>
          <p:cNvSpPr/>
          <p:nvPr/>
        </p:nvSpPr>
        <p:spPr>
          <a:xfrm rot="16200000">
            <a:off x="505206" y="2312048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B4B9C98-BB30-4443-B674-865902D33B7E}"/>
              </a:ext>
            </a:extLst>
          </p:cNvPr>
          <p:cNvSpPr/>
          <p:nvPr/>
        </p:nvSpPr>
        <p:spPr>
          <a:xfrm rot="16200000">
            <a:off x="505206" y="3075841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1CEF89-129D-CF47-94FF-09F625083D25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5020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5" y="1284231"/>
            <a:ext cx="975421" cy="13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55626"/>
              </p:ext>
            </p:extLst>
          </p:nvPr>
        </p:nvGraphicFramePr>
        <p:xfrm>
          <a:off x="838200" y="1167494"/>
          <a:ext cx="1593105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1934943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i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320FE19-015B-E248-B70B-44596D628B46}"/>
              </a:ext>
            </a:extLst>
          </p:cNvPr>
          <p:cNvSpPr/>
          <p:nvPr/>
        </p:nvSpPr>
        <p:spPr>
          <a:xfrm>
            <a:off x="3127871" y="1468328"/>
            <a:ext cx="3351629" cy="490706"/>
          </a:xfrm>
          <a:prstGeom prst="wedgeRoundRectCallout">
            <a:avLst>
              <a:gd name="adj1" fmla="val -48553"/>
              <a:gd name="adj2" fmla="val 23340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Not(y) And Not(z)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DFE6823C-62BA-164C-B921-13D2B46115C5}"/>
              </a:ext>
            </a:extLst>
          </p:cNvPr>
          <p:cNvSpPr/>
          <p:nvPr/>
        </p:nvSpPr>
        <p:spPr>
          <a:xfrm rot="16200000">
            <a:off x="505207" y="1589493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7D2C5065-392B-E34E-8285-2DE6C913A6F7}"/>
              </a:ext>
            </a:extLst>
          </p:cNvPr>
          <p:cNvSpPr/>
          <p:nvPr/>
        </p:nvSpPr>
        <p:spPr>
          <a:xfrm rot="16200000">
            <a:off x="505206" y="2312048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383A7C-61E1-0449-B2F8-65DB474DEE44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For each such row </a:t>
            </a:r>
            <a:r>
              <a:rPr lang="en-US" sz="1600" i="1" dirty="0"/>
              <a:t>i</a:t>
            </a:r>
            <a:r>
              <a:rPr lang="en-US" sz="1600" dirty="0"/>
              <a:t>, define a function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which equals 1 in row </a:t>
            </a:r>
            <a:r>
              <a:rPr lang="en-US" sz="1600" i="1" dirty="0"/>
              <a:t>i</a:t>
            </a:r>
            <a:r>
              <a:rPr lang="en-US" sz="1600" dirty="0"/>
              <a:t> and 0 elsewhere.</a:t>
            </a:r>
            <a:br>
              <a:rPr lang="en-US" sz="1600" dirty="0"/>
            </a:b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to be a conjunction of all of </a:t>
            </a:r>
            <a:r>
              <a:rPr lang="en-US" sz="1600" i="1" dirty="0"/>
              <a:t>f</a:t>
            </a:r>
            <a:r>
              <a:rPr lang="en-US" sz="1600" dirty="0"/>
              <a:t>’s variables or their negations, as the variable is 1 or 0 in the </a:t>
            </a:r>
            <a:r>
              <a:rPr lang="en-US" sz="1600" i="1" dirty="0"/>
              <a:t>i</a:t>
            </a:r>
            <a:r>
              <a:rPr lang="en-US" sz="1600" dirty="0"/>
              <a:t>’th row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0A55F34-8B09-BE48-86D9-AD72DE4C2038}"/>
              </a:ext>
            </a:extLst>
          </p:cNvPr>
          <p:cNvSpPr/>
          <p:nvPr/>
        </p:nvSpPr>
        <p:spPr>
          <a:xfrm rot="16200000">
            <a:off x="505206" y="3075841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92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09752"/>
              </p:ext>
            </p:extLst>
          </p:nvPr>
        </p:nvGraphicFramePr>
        <p:xfrm>
          <a:off x="838200" y="1167494"/>
          <a:ext cx="1911726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193494306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3659047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i="0" baseline="-250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lang="en-US" b="0" i="0" baseline="-250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320FE19-015B-E248-B70B-44596D628B46}"/>
              </a:ext>
            </a:extLst>
          </p:cNvPr>
          <p:cNvSpPr/>
          <p:nvPr/>
        </p:nvSpPr>
        <p:spPr>
          <a:xfrm>
            <a:off x="3127871" y="1468328"/>
            <a:ext cx="3351629" cy="490706"/>
          </a:xfrm>
          <a:prstGeom prst="wedgeRoundRectCallout">
            <a:avLst>
              <a:gd name="adj1" fmla="val -48553"/>
              <a:gd name="adj2" fmla="val 23340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Not(y) And Not(z)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F67F549-4A0F-614E-A889-64B61A679696}"/>
              </a:ext>
            </a:extLst>
          </p:cNvPr>
          <p:cNvSpPr/>
          <p:nvPr/>
        </p:nvSpPr>
        <p:spPr>
          <a:xfrm>
            <a:off x="3118726" y="2230917"/>
            <a:ext cx="3351629" cy="490706"/>
          </a:xfrm>
          <a:prstGeom prst="wedgeRoundRectCallout">
            <a:avLst>
              <a:gd name="adj1" fmla="val -48553"/>
              <a:gd name="adj2" fmla="val 21476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y And Not(z)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E50A29-CE0C-764E-A05F-24150CD2B76A}"/>
              </a:ext>
            </a:extLst>
          </p:cNvPr>
          <p:cNvGrpSpPr/>
          <p:nvPr/>
        </p:nvGrpSpPr>
        <p:grpSpPr>
          <a:xfrm>
            <a:off x="489495" y="1605204"/>
            <a:ext cx="265179" cy="956311"/>
            <a:chOff x="489495" y="1605204"/>
            <a:chExt cx="265179" cy="956311"/>
          </a:xfrm>
        </p:grpSpPr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A34C257A-CB11-BC4E-8E65-BA1CBD4E1E0D}"/>
                </a:ext>
              </a:extLst>
            </p:cNvPr>
            <p:cNvSpPr/>
            <p:nvPr/>
          </p:nvSpPr>
          <p:spPr>
            <a:xfrm rot="16200000">
              <a:off x="505207" y="1589493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8BCEABAF-7847-F64B-915C-5335DA53018E}"/>
                </a:ext>
              </a:extLst>
            </p:cNvPr>
            <p:cNvSpPr/>
            <p:nvPr/>
          </p:nvSpPr>
          <p:spPr>
            <a:xfrm rot="16200000">
              <a:off x="505206" y="2312048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8C0F22B4-DB7D-354C-9822-B6392594DBFD}"/>
              </a:ext>
            </a:extLst>
          </p:cNvPr>
          <p:cNvSpPr/>
          <p:nvPr/>
        </p:nvSpPr>
        <p:spPr>
          <a:xfrm rot="16200000">
            <a:off x="505206" y="3075841"/>
            <a:ext cx="233756" cy="26517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C2F07-2629-424E-8D83-C452DBF6EAFB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For each such row </a:t>
            </a:r>
            <a:r>
              <a:rPr lang="en-US" sz="1600" i="1" dirty="0"/>
              <a:t>i</a:t>
            </a:r>
            <a:r>
              <a:rPr lang="en-US" sz="1600" dirty="0"/>
              <a:t>, define a function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which equals 1 in row </a:t>
            </a:r>
            <a:r>
              <a:rPr lang="en-US" sz="1600" i="1" dirty="0"/>
              <a:t>i</a:t>
            </a:r>
            <a:r>
              <a:rPr lang="en-US" sz="1600" dirty="0"/>
              <a:t> and 0 elsewhere.</a:t>
            </a:r>
            <a:br>
              <a:rPr lang="en-US" sz="1600" dirty="0"/>
            </a:b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to be a conjunction of all of </a:t>
            </a:r>
            <a:r>
              <a:rPr lang="en-US" sz="1600" i="1" dirty="0"/>
              <a:t>f</a:t>
            </a:r>
            <a:r>
              <a:rPr lang="en-US" sz="1600" dirty="0"/>
              <a:t>’s variables or their negations, as the variable is 1 or 0 in the </a:t>
            </a:r>
            <a:r>
              <a:rPr lang="en-US" sz="1600" i="1" dirty="0"/>
              <a:t>i</a:t>
            </a:r>
            <a:r>
              <a:rPr lang="en-US" sz="1600" dirty="0"/>
              <a:t>’th row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49905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81733"/>
              </p:ext>
            </p:extLst>
          </p:nvPr>
        </p:nvGraphicFramePr>
        <p:xfrm>
          <a:off x="838200" y="1167494"/>
          <a:ext cx="2230347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193494306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3659047813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49530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i="0" baseline="-250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lang="en-US" b="0" i="0" baseline="-250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i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320FE19-015B-E248-B70B-44596D628B46}"/>
              </a:ext>
            </a:extLst>
          </p:cNvPr>
          <p:cNvSpPr/>
          <p:nvPr/>
        </p:nvSpPr>
        <p:spPr>
          <a:xfrm>
            <a:off x="3127871" y="1468328"/>
            <a:ext cx="3351629" cy="490706"/>
          </a:xfrm>
          <a:prstGeom prst="wedgeRoundRectCallout">
            <a:avLst>
              <a:gd name="adj1" fmla="val -48553"/>
              <a:gd name="adj2" fmla="val 23340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Not(y) And Not(z)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F67F549-4A0F-614E-A889-64B61A679696}"/>
              </a:ext>
            </a:extLst>
          </p:cNvPr>
          <p:cNvSpPr/>
          <p:nvPr/>
        </p:nvSpPr>
        <p:spPr>
          <a:xfrm>
            <a:off x="3118726" y="2230917"/>
            <a:ext cx="3351629" cy="490706"/>
          </a:xfrm>
          <a:prstGeom prst="wedgeRoundRectCallout">
            <a:avLst>
              <a:gd name="adj1" fmla="val -48553"/>
              <a:gd name="adj2" fmla="val 21476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y And Not(z)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BE8D530-5E6E-DF49-98E5-DE5B1FE1F0ED}"/>
              </a:ext>
            </a:extLst>
          </p:cNvPr>
          <p:cNvSpPr/>
          <p:nvPr/>
        </p:nvSpPr>
        <p:spPr>
          <a:xfrm>
            <a:off x="3152982" y="2929498"/>
            <a:ext cx="3351629" cy="490706"/>
          </a:xfrm>
          <a:prstGeom prst="wedgeRoundRectCallout">
            <a:avLst>
              <a:gd name="adj1" fmla="val -46644"/>
              <a:gd name="adj2" fmla="val 4705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And Not(y) And Not(z)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739CF0-F8EF-B44D-8D9B-D4F8F3EBC552}"/>
              </a:ext>
            </a:extLst>
          </p:cNvPr>
          <p:cNvGrpSpPr/>
          <p:nvPr/>
        </p:nvGrpSpPr>
        <p:grpSpPr>
          <a:xfrm>
            <a:off x="489495" y="1605204"/>
            <a:ext cx="265179" cy="1720104"/>
            <a:chOff x="489495" y="1605204"/>
            <a:chExt cx="265179" cy="1720104"/>
          </a:xfrm>
        </p:grpSpPr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F0FBB05C-68D2-EA44-A011-5971FB6F5AD1}"/>
                </a:ext>
              </a:extLst>
            </p:cNvPr>
            <p:cNvSpPr/>
            <p:nvPr/>
          </p:nvSpPr>
          <p:spPr>
            <a:xfrm rot="16200000">
              <a:off x="505207" y="1589493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A9A8E63C-F6A6-CC4A-92B6-9E2418014728}"/>
                </a:ext>
              </a:extLst>
            </p:cNvPr>
            <p:cNvSpPr/>
            <p:nvPr/>
          </p:nvSpPr>
          <p:spPr>
            <a:xfrm rot="16200000">
              <a:off x="505206" y="2312048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44BDC6B3-B37A-9942-918C-0670B64D8DA2}"/>
                </a:ext>
              </a:extLst>
            </p:cNvPr>
            <p:cNvSpPr/>
            <p:nvPr/>
          </p:nvSpPr>
          <p:spPr>
            <a:xfrm rot="16200000">
              <a:off x="505206" y="3075841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BA3B7E-4889-6744-B0C7-A4F553F2B2EA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For each such row </a:t>
            </a:r>
            <a:r>
              <a:rPr lang="en-US" sz="1600" i="1" dirty="0"/>
              <a:t>i</a:t>
            </a:r>
            <a:r>
              <a:rPr lang="en-US" sz="1600" dirty="0"/>
              <a:t>, define a function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which equals 1 in row </a:t>
            </a:r>
            <a:r>
              <a:rPr lang="en-US" sz="1600" i="1" dirty="0"/>
              <a:t>i</a:t>
            </a:r>
            <a:r>
              <a:rPr lang="en-US" sz="1600" dirty="0"/>
              <a:t> and 0 elsewhere.</a:t>
            </a:r>
            <a:br>
              <a:rPr lang="en-US" sz="1600" dirty="0"/>
            </a:b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to be a conjunction of all of </a:t>
            </a:r>
            <a:r>
              <a:rPr lang="en-US" sz="1600" i="1" dirty="0"/>
              <a:t>f</a:t>
            </a:r>
            <a:r>
              <a:rPr lang="en-US" sz="1600" dirty="0"/>
              <a:t>’s variables or their negations, as the variable is 1 or 0 in the </a:t>
            </a:r>
            <a:r>
              <a:rPr lang="en-US" sz="1600" i="1" dirty="0"/>
              <a:t>i</a:t>
            </a:r>
            <a:r>
              <a:rPr lang="en-US" sz="1600" dirty="0"/>
              <a:t>’th row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81785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67494"/>
          <a:ext cx="2230347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193494306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3659047813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49530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i="0" baseline="-250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lang="en-US" b="0" i="0" baseline="-250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lang="en-US" sz="1600" b="0" i="0" baseline="-25000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i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rgbClr val="0432FF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320FE19-015B-E248-B70B-44596D628B46}"/>
              </a:ext>
            </a:extLst>
          </p:cNvPr>
          <p:cNvSpPr/>
          <p:nvPr/>
        </p:nvSpPr>
        <p:spPr>
          <a:xfrm>
            <a:off x="3127871" y="1468328"/>
            <a:ext cx="3351629" cy="490706"/>
          </a:xfrm>
          <a:prstGeom prst="wedgeRoundRectCallout">
            <a:avLst>
              <a:gd name="adj1" fmla="val -48553"/>
              <a:gd name="adj2" fmla="val 23340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Not(y) And Not(z)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F67F549-4A0F-614E-A889-64B61A679696}"/>
              </a:ext>
            </a:extLst>
          </p:cNvPr>
          <p:cNvSpPr/>
          <p:nvPr/>
        </p:nvSpPr>
        <p:spPr>
          <a:xfrm>
            <a:off x="3118726" y="2230917"/>
            <a:ext cx="3351629" cy="490706"/>
          </a:xfrm>
          <a:prstGeom prst="wedgeRoundRectCallout">
            <a:avLst>
              <a:gd name="adj1" fmla="val -48553"/>
              <a:gd name="adj2" fmla="val 21476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y And Not(z)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BE8D530-5E6E-DF49-98E5-DE5B1FE1F0ED}"/>
              </a:ext>
            </a:extLst>
          </p:cNvPr>
          <p:cNvSpPr/>
          <p:nvPr/>
        </p:nvSpPr>
        <p:spPr>
          <a:xfrm>
            <a:off x="3152982" y="2929498"/>
            <a:ext cx="3351629" cy="490706"/>
          </a:xfrm>
          <a:prstGeom prst="wedgeRoundRectCallout">
            <a:avLst>
              <a:gd name="adj1" fmla="val -46644"/>
              <a:gd name="adj2" fmla="val 4705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And Not(y) And Not(z)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739CF0-F8EF-B44D-8D9B-D4F8F3EBC552}"/>
              </a:ext>
            </a:extLst>
          </p:cNvPr>
          <p:cNvGrpSpPr/>
          <p:nvPr/>
        </p:nvGrpSpPr>
        <p:grpSpPr>
          <a:xfrm>
            <a:off x="489495" y="1605204"/>
            <a:ext cx="265179" cy="1720104"/>
            <a:chOff x="489495" y="1605204"/>
            <a:chExt cx="265179" cy="1720104"/>
          </a:xfrm>
        </p:grpSpPr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F0FBB05C-68D2-EA44-A011-5971FB6F5AD1}"/>
                </a:ext>
              </a:extLst>
            </p:cNvPr>
            <p:cNvSpPr/>
            <p:nvPr/>
          </p:nvSpPr>
          <p:spPr>
            <a:xfrm rot="16200000">
              <a:off x="505207" y="1589493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A9A8E63C-F6A6-CC4A-92B6-9E2418014728}"/>
                </a:ext>
              </a:extLst>
            </p:cNvPr>
            <p:cNvSpPr/>
            <p:nvPr/>
          </p:nvSpPr>
          <p:spPr>
            <a:xfrm rot="16200000">
              <a:off x="505206" y="2312048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44BDC6B3-B37A-9942-918C-0670B64D8DA2}"/>
                </a:ext>
              </a:extLst>
            </p:cNvPr>
            <p:cNvSpPr/>
            <p:nvPr/>
          </p:nvSpPr>
          <p:spPr>
            <a:xfrm rot="16200000">
              <a:off x="505206" y="3075841"/>
              <a:ext cx="233756" cy="265178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131752-CF09-6D4C-9DF8-F5ED9D3C67B7}"/>
              </a:ext>
            </a:extLst>
          </p:cNvPr>
          <p:cNvGrpSpPr/>
          <p:nvPr/>
        </p:nvGrpSpPr>
        <p:grpSpPr>
          <a:xfrm>
            <a:off x="3025445" y="1427710"/>
            <a:ext cx="3955318" cy="1965592"/>
            <a:chOff x="3025445" y="1427710"/>
            <a:chExt cx="3955318" cy="1965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1DF371-8EBC-2545-AB23-D0ECE0F675E9}"/>
                </a:ext>
              </a:extLst>
            </p:cNvPr>
            <p:cNvGrpSpPr/>
            <p:nvPr/>
          </p:nvGrpSpPr>
          <p:grpSpPr>
            <a:xfrm>
              <a:off x="3025445" y="1427710"/>
              <a:ext cx="356659" cy="1960453"/>
              <a:chOff x="3025445" y="1427710"/>
              <a:chExt cx="356659" cy="1960453"/>
            </a:xfrm>
          </p:grpSpPr>
          <p:sp>
            <p:nvSpPr>
              <p:cNvPr id="34" name="Rounded Rectangular Callout 33">
                <a:extLst>
                  <a:ext uri="{FF2B5EF4-FFF2-40B4-BE49-F238E27FC236}">
                    <a16:creationId xmlns:a16="http://schemas.microsoft.com/office/drawing/2014/main" id="{D3682FF1-B698-0A46-90C6-F045BAFCD58E}"/>
                  </a:ext>
                </a:extLst>
              </p:cNvPr>
              <p:cNvSpPr/>
              <p:nvPr/>
            </p:nvSpPr>
            <p:spPr>
              <a:xfrm>
                <a:off x="3040455" y="1427710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E94ABD9D-129C-1847-821B-6FE0F065AB09}"/>
                  </a:ext>
                </a:extLst>
              </p:cNvPr>
              <p:cNvSpPr/>
              <p:nvPr/>
            </p:nvSpPr>
            <p:spPr>
              <a:xfrm>
                <a:off x="3025446" y="2178013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02B4C65D-5425-8F46-BDB2-D5B2A6B5BB74}"/>
                  </a:ext>
                </a:extLst>
              </p:cNvPr>
              <p:cNvSpPr/>
              <p:nvPr/>
            </p:nvSpPr>
            <p:spPr>
              <a:xfrm>
                <a:off x="3025445" y="2897457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0C5212-3DDF-534A-B6D2-AB52D8D52BC8}"/>
                </a:ext>
              </a:extLst>
            </p:cNvPr>
            <p:cNvGrpSpPr/>
            <p:nvPr/>
          </p:nvGrpSpPr>
          <p:grpSpPr>
            <a:xfrm>
              <a:off x="5725062" y="1428308"/>
              <a:ext cx="1255701" cy="1964994"/>
              <a:chOff x="5725062" y="1428308"/>
              <a:chExt cx="1255701" cy="1964994"/>
            </a:xfrm>
          </p:grpSpPr>
          <p:sp>
            <p:nvSpPr>
              <p:cNvPr id="28" name="Rounded Rectangular Callout 27">
                <a:extLst>
                  <a:ext uri="{FF2B5EF4-FFF2-40B4-BE49-F238E27FC236}">
                    <a16:creationId xmlns:a16="http://schemas.microsoft.com/office/drawing/2014/main" id="{301C6992-B501-A74F-A700-6C364A773DD6}"/>
                  </a:ext>
                </a:extLst>
              </p:cNvPr>
              <p:cNvSpPr/>
              <p:nvPr/>
            </p:nvSpPr>
            <p:spPr>
              <a:xfrm>
                <a:off x="6395779" y="1468328"/>
                <a:ext cx="584984" cy="490706"/>
              </a:xfrm>
              <a:prstGeom prst="wedgeRoundRectCallout">
                <a:avLst>
                  <a:gd name="adj1" fmla="val -47770"/>
                  <a:gd name="adj2" fmla="val 36384"/>
                  <a:gd name="adj3" fmla="val 16667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68C407C4-7BCD-0944-A963-67B9A6E9CD3B}"/>
                  </a:ext>
                </a:extLst>
              </p:cNvPr>
              <p:cNvSpPr/>
              <p:nvPr/>
            </p:nvSpPr>
            <p:spPr>
              <a:xfrm>
                <a:off x="6395779" y="2230917"/>
                <a:ext cx="584984" cy="490706"/>
              </a:xfrm>
              <a:prstGeom prst="wedgeRoundRectCallout">
                <a:avLst>
                  <a:gd name="adj1" fmla="val -47770"/>
                  <a:gd name="adj2" fmla="val 36384"/>
                  <a:gd name="adj3" fmla="val 16667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</p:txBody>
          </p:sp>
          <p:sp>
            <p:nvSpPr>
              <p:cNvPr id="38" name="Rounded Rectangular Callout 37">
                <a:extLst>
                  <a:ext uri="{FF2B5EF4-FFF2-40B4-BE49-F238E27FC236}">
                    <a16:creationId xmlns:a16="http://schemas.microsoft.com/office/drawing/2014/main" id="{8EF32A19-EC30-8F41-869A-A7C6038CC4BA}"/>
                  </a:ext>
                </a:extLst>
              </p:cNvPr>
              <p:cNvSpPr/>
              <p:nvPr/>
            </p:nvSpPr>
            <p:spPr>
              <a:xfrm>
                <a:off x="6237025" y="1428308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D68D8FBD-3657-AC45-A013-6470487468DC}"/>
                  </a:ext>
                </a:extLst>
              </p:cNvPr>
              <p:cNvSpPr/>
              <p:nvPr/>
            </p:nvSpPr>
            <p:spPr>
              <a:xfrm>
                <a:off x="5725062" y="2201494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10524060-CEC0-9A41-9FC7-A5A51D538536}"/>
                  </a:ext>
                </a:extLst>
              </p:cNvPr>
              <p:cNvSpPr/>
              <p:nvPr/>
            </p:nvSpPr>
            <p:spPr>
              <a:xfrm>
                <a:off x="5725062" y="2902596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BA3B7E-4889-6744-B0C7-A4F553F2B2EA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For each such row </a:t>
            </a:r>
            <a:r>
              <a:rPr lang="en-US" sz="1600" i="1" dirty="0"/>
              <a:t>i</a:t>
            </a:r>
            <a:r>
              <a:rPr lang="en-US" sz="1600" dirty="0"/>
              <a:t>, define a function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which equals 1 in row </a:t>
            </a:r>
            <a:r>
              <a:rPr lang="en-US" sz="1600" i="1" dirty="0"/>
              <a:t>i</a:t>
            </a:r>
            <a:r>
              <a:rPr lang="en-US" sz="1600" dirty="0"/>
              <a:t> and 0 elsewhere.</a:t>
            </a:r>
            <a:br>
              <a:rPr lang="en-US" sz="1600" dirty="0"/>
            </a:b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to be a conjunction of all of </a:t>
            </a:r>
            <a:r>
              <a:rPr lang="en-US" sz="1600" i="1" dirty="0"/>
              <a:t>f</a:t>
            </a:r>
            <a:r>
              <a:rPr lang="en-US" sz="1600" dirty="0"/>
              <a:t>’s variables or their negations, as the variable is 1 or 0 in the </a:t>
            </a:r>
            <a:r>
              <a:rPr lang="en-US" sz="1600" i="1" dirty="0"/>
              <a:t>i</a:t>
            </a:r>
            <a:r>
              <a:rPr lang="en-US" sz="1600" dirty="0"/>
              <a:t>’th row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dirty="0"/>
              <a:t> to be the disjunction of all these conjunctions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45577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26377"/>
              </p:ext>
            </p:extLst>
          </p:nvPr>
        </p:nvGraphicFramePr>
        <p:xfrm>
          <a:off x="838200" y="1167494"/>
          <a:ext cx="1274484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320FE19-015B-E248-B70B-44596D628B46}"/>
              </a:ext>
            </a:extLst>
          </p:cNvPr>
          <p:cNvSpPr/>
          <p:nvPr/>
        </p:nvSpPr>
        <p:spPr>
          <a:xfrm>
            <a:off x="3127871" y="1468328"/>
            <a:ext cx="3351629" cy="490706"/>
          </a:xfrm>
          <a:prstGeom prst="wedgeRoundRectCallout">
            <a:avLst>
              <a:gd name="adj1" fmla="val -48553"/>
              <a:gd name="adj2" fmla="val 23340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Not(y) And Not(z)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F67F549-4A0F-614E-A889-64B61A679696}"/>
              </a:ext>
            </a:extLst>
          </p:cNvPr>
          <p:cNvSpPr/>
          <p:nvPr/>
        </p:nvSpPr>
        <p:spPr>
          <a:xfrm>
            <a:off x="3118726" y="2230917"/>
            <a:ext cx="3351629" cy="490706"/>
          </a:xfrm>
          <a:prstGeom prst="wedgeRoundRectCallout">
            <a:avLst>
              <a:gd name="adj1" fmla="val -48553"/>
              <a:gd name="adj2" fmla="val 21476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y And Not(z)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BE8D530-5E6E-DF49-98E5-DE5B1FE1F0ED}"/>
              </a:ext>
            </a:extLst>
          </p:cNvPr>
          <p:cNvSpPr/>
          <p:nvPr/>
        </p:nvSpPr>
        <p:spPr>
          <a:xfrm>
            <a:off x="3152982" y="2929498"/>
            <a:ext cx="3351629" cy="490706"/>
          </a:xfrm>
          <a:prstGeom prst="wedgeRoundRectCallout">
            <a:avLst>
              <a:gd name="adj1" fmla="val -46644"/>
              <a:gd name="adj2" fmla="val 4705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And Not(y) And Not(z)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430CE2-937C-5147-B132-2A544AA3A4C1}"/>
              </a:ext>
            </a:extLst>
          </p:cNvPr>
          <p:cNvGrpSpPr/>
          <p:nvPr/>
        </p:nvGrpSpPr>
        <p:grpSpPr>
          <a:xfrm>
            <a:off x="6994929" y="1584557"/>
            <a:ext cx="1699831" cy="1773936"/>
            <a:chOff x="7128491" y="1584557"/>
            <a:chExt cx="1699831" cy="1773936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2AC83649-4278-7B43-B1A0-2CD67D961B76}"/>
                </a:ext>
              </a:extLst>
            </p:cNvPr>
            <p:cNvSpPr/>
            <p:nvPr/>
          </p:nvSpPr>
          <p:spPr>
            <a:xfrm>
              <a:off x="7128491" y="1584557"/>
              <a:ext cx="274320" cy="1773936"/>
            </a:xfrm>
            <a:prstGeom prst="rightBrace">
              <a:avLst>
                <a:gd name="adj1" fmla="val 43561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ular Callout 25">
              <a:extLst>
                <a:ext uri="{FF2B5EF4-FFF2-40B4-BE49-F238E27FC236}">
                  <a16:creationId xmlns:a16="http://schemas.microsoft.com/office/drawing/2014/main" id="{559DA302-1A8D-BC4E-BDED-57C326A74612}"/>
                </a:ext>
              </a:extLst>
            </p:cNvPr>
            <p:cNvSpPr/>
            <p:nvPr/>
          </p:nvSpPr>
          <p:spPr>
            <a:xfrm>
              <a:off x="7402811" y="2079108"/>
              <a:ext cx="1425511" cy="321923"/>
            </a:xfrm>
            <a:prstGeom prst="wedgeRoundRectCallout">
              <a:avLst>
                <a:gd name="adj1" fmla="val -48807"/>
                <a:gd name="adj2" fmla="val 10296"/>
                <a:gd name="adj3" fmla="val 1666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Disjunctive Normal Form (DNF)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131752-CF09-6D4C-9DF8-F5ED9D3C67B7}"/>
              </a:ext>
            </a:extLst>
          </p:cNvPr>
          <p:cNvGrpSpPr/>
          <p:nvPr/>
        </p:nvGrpSpPr>
        <p:grpSpPr>
          <a:xfrm>
            <a:off x="3025445" y="1427710"/>
            <a:ext cx="3955318" cy="1965592"/>
            <a:chOff x="3025445" y="1427710"/>
            <a:chExt cx="3955318" cy="1965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1DF371-8EBC-2545-AB23-D0ECE0F675E9}"/>
                </a:ext>
              </a:extLst>
            </p:cNvPr>
            <p:cNvGrpSpPr/>
            <p:nvPr/>
          </p:nvGrpSpPr>
          <p:grpSpPr>
            <a:xfrm>
              <a:off x="3025445" y="1427710"/>
              <a:ext cx="356659" cy="1960453"/>
              <a:chOff x="3025445" y="1427710"/>
              <a:chExt cx="356659" cy="1960453"/>
            </a:xfrm>
          </p:grpSpPr>
          <p:sp>
            <p:nvSpPr>
              <p:cNvPr id="34" name="Rounded Rectangular Callout 33">
                <a:extLst>
                  <a:ext uri="{FF2B5EF4-FFF2-40B4-BE49-F238E27FC236}">
                    <a16:creationId xmlns:a16="http://schemas.microsoft.com/office/drawing/2014/main" id="{D3682FF1-B698-0A46-90C6-F045BAFCD58E}"/>
                  </a:ext>
                </a:extLst>
              </p:cNvPr>
              <p:cNvSpPr/>
              <p:nvPr/>
            </p:nvSpPr>
            <p:spPr>
              <a:xfrm>
                <a:off x="3040455" y="1427710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E94ABD9D-129C-1847-821B-6FE0F065AB09}"/>
                  </a:ext>
                </a:extLst>
              </p:cNvPr>
              <p:cNvSpPr/>
              <p:nvPr/>
            </p:nvSpPr>
            <p:spPr>
              <a:xfrm>
                <a:off x="3025446" y="2178013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02B4C65D-5425-8F46-BDB2-D5B2A6B5BB74}"/>
                  </a:ext>
                </a:extLst>
              </p:cNvPr>
              <p:cNvSpPr/>
              <p:nvPr/>
            </p:nvSpPr>
            <p:spPr>
              <a:xfrm>
                <a:off x="3025445" y="2897457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0C5212-3DDF-534A-B6D2-AB52D8D52BC8}"/>
                </a:ext>
              </a:extLst>
            </p:cNvPr>
            <p:cNvGrpSpPr/>
            <p:nvPr/>
          </p:nvGrpSpPr>
          <p:grpSpPr>
            <a:xfrm>
              <a:off x="5725062" y="1428308"/>
              <a:ext cx="1255701" cy="1964994"/>
              <a:chOff x="5725062" y="1428308"/>
              <a:chExt cx="1255701" cy="1964994"/>
            </a:xfrm>
          </p:grpSpPr>
          <p:sp>
            <p:nvSpPr>
              <p:cNvPr id="28" name="Rounded Rectangular Callout 27">
                <a:extLst>
                  <a:ext uri="{FF2B5EF4-FFF2-40B4-BE49-F238E27FC236}">
                    <a16:creationId xmlns:a16="http://schemas.microsoft.com/office/drawing/2014/main" id="{301C6992-B501-A74F-A700-6C364A773DD6}"/>
                  </a:ext>
                </a:extLst>
              </p:cNvPr>
              <p:cNvSpPr/>
              <p:nvPr/>
            </p:nvSpPr>
            <p:spPr>
              <a:xfrm>
                <a:off x="6395779" y="1468328"/>
                <a:ext cx="584984" cy="490706"/>
              </a:xfrm>
              <a:prstGeom prst="wedgeRoundRectCallout">
                <a:avLst>
                  <a:gd name="adj1" fmla="val -47770"/>
                  <a:gd name="adj2" fmla="val 36384"/>
                  <a:gd name="adj3" fmla="val 16667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68C407C4-7BCD-0944-A963-67B9A6E9CD3B}"/>
                  </a:ext>
                </a:extLst>
              </p:cNvPr>
              <p:cNvSpPr/>
              <p:nvPr/>
            </p:nvSpPr>
            <p:spPr>
              <a:xfrm>
                <a:off x="6395779" y="2230917"/>
                <a:ext cx="584984" cy="490706"/>
              </a:xfrm>
              <a:prstGeom prst="wedgeRoundRectCallout">
                <a:avLst>
                  <a:gd name="adj1" fmla="val -47770"/>
                  <a:gd name="adj2" fmla="val 36384"/>
                  <a:gd name="adj3" fmla="val 16667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</p:txBody>
          </p:sp>
          <p:sp>
            <p:nvSpPr>
              <p:cNvPr id="38" name="Rounded Rectangular Callout 37">
                <a:extLst>
                  <a:ext uri="{FF2B5EF4-FFF2-40B4-BE49-F238E27FC236}">
                    <a16:creationId xmlns:a16="http://schemas.microsoft.com/office/drawing/2014/main" id="{8EF32A19-EC30-8F41-869A-A7C6038CC4BA}"/>
                  </a:ext>
                </a:extLst>
              </p:cNvPr>
              <p:cNvSpPr/>
              <p:nvPr/>
            </p:nvSpPr>
            <p:spPr>
              <a:xfrm>
                <a:off x="6237025" y="1428308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D68D8FBD-3657-AC45-A013-6470487468DC}"/>
                  </a:ext>
                </a:extLst>
              </p:cNvPr>
              <p:cNvSpPr/>
              <p:nvPr/>
            </p:nvSpPr>
            <p:spPr>
              <a:xfrm>
                <a:off x="5725062" y="2201494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10524060-CEC0-9A41-9FC7-A5A51D538536}"/>
                  </a:ext>
                </a:extLst>
              </p:cNvPr>
              <p:cNvSpPr/>
              <p:nvPr/>
            </p:nvSpPr>
            <p:spPr>
              <a:xfrm>
                <a:off x="5725062" y="2902596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A19639A-C2CE-A945-8F9F-11AC786A7BA7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For each such row </a:t>
            </a:r>
            <a:r>
              <a:rPr lang="en-US" sz="1600" i="1" dirty="0"/>
              <a:t>i</a:t>
            </a:r>
            <a:r>
              <a:rPr lang="en-US" sz="1600" dirty="0"/>
              <a:t>, define a function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which equals 1 in row </a:t>
            </a:r>
            <a:r>
              <a:rPr lang="en-US" sz="1600" i="1" dirty="0"/>
              <a:t>i</a:t>
            </a:r>
            <a:r>
              <a:rPr lang="en-US" sz="1600" dirty="0"/>
              <a:t> and 0 elsewhere.</a:t>
            </a:r>
            <a:br>
              <a:rPr lang="en-US" sz="1600" dirty="0"/>
            </a:b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to be a conjunction of all of </a:t>
            </a:r>
            <a:r>
              <a:rPr lang="en-US" sz="1600" i="1" dirty="0"/>
              <a:t>f</a:t>
            </a:r>
            <a:r>
              <a:rPr lang="en-US" sz="1600" dirty="0"/>
              <a:t>’s variables or their negations, as the variable is 1 or 0 in the </a:t>
            </a:r>
            <a:r>
              <a:rPr lang="en-US" sz="1600" i="1" dirty="0"/>
              <a:t>i</a:t>
            </a:r>
            <a:r>
              <a:rPr lang="en-US" sz="1600" dirty="0"/>
              <a:t>’th row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dirty="0"/>
              <a:t> to be the disjunction of all these conjunctions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297401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67494"/>
          <a:ext cx="1274484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320FE19-015B-E248-B70B-44596D628B46}"/>
              </a:ext>
            </a:extLst>
          </p:cNvPr>
          <p:cNvSpPr/>
          <p:nvPr/>
        </p:nvSpPr>
        <p:spPr>
          <a:xfrm>
            <a:off x="3127871" y="1468328"/>
            <a:ext cx="3351629" cy="490706"/>
          </a:xfrm>
          <a:prstGeom prst="wedgeRoundRectCallout">
            <a:avLst>
              <a:gd name="adj1" fmla="val -48553"/>
              <a:gd name="adj2" fmla="val 23340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Not(y) And Not(z)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F67F549-4A0F-614E-A889-64B61A679696}"/>
              </a:ext>
            </a:extLst>
          </p:cNvPr>
          <p:cNvSpPr/>
          <p:nvPr/>
        </p:nvSpPr>
        <p:spPr>
          <a:xfrm>
            <a:off x="3118726" y="2230917"/>
            <a:ext cx="3351629" cy="490706"/>
          </a:xfrm>
          <a:prstGeom prst="wedgeRoundRectCallout">
            <a:avLst>
              <a:gd name="adj1" fmla="val -48553"/>
              <a:gd name="adj2" fmla="val 21476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Not(x) And y And Not(z)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BE8D530-5E6E-DF49-98E5-DE5B1FE1F0ED}"/>
              </a:ext>
            </a:extLst>
          </p:cNvPr>
          <p:cNvSpPr/>
          <p:nvPr/>
        </p:nvSpPr>
        <p:spPr>
          <a:xfrm>
            <a:off x="3152982" y="2929498"/>
            <a:ext cx="3351629" cy="490706"/>
          </a:xfrm>
          <a:prstGeom prst="wedgeRoundRectCallout">
            <a:avLst>
              <a:gd name="adj1" fmla="val -46644"/>
              <a:gd name="adj2" fmla="val 4705"/>
              <a:gd name="adj3" fmla="val 16667"/>
            </a:avLst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And Not(y) And Not(z)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131752-CF09-6D4C-9DF8-F5ED9D3C67B7}"/>
              </a:ext>
            </a:extLst>
          </p:cNvPr>
          <p:cNvGrpSpPr/>
          <p:nvPr/>
        </p:nvGrpSpPr>
        <p:grpSpPr>
          <a:xfrm>
            <a:off x="3025445" y="1427710"/>
            <a:ext cx="3955318" cy="1965592"/>
            <a:chOff x="3025445" y="1427710"/>
            <a:chExt cx="3955318" cy="1965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1DF371-8EBC-2545-AB23-D0ECE0F675E9}"/>
                </a:ext>
              </a:extLst>
            </p:cNvPr>
            <p:cNvGrpSpPr/>
            <p:nvPr/>
          </p:nvGrpSpPr>
          <p:grpSpPr>
            <a:xfrm>
              <a:off x="3025445" y="1427710"/>
              <a:ext cx="356659" cy="1960453"/>
              <a:chOff x="3025445" y="1427710"/>
              <a:chExt cx="356659" cy="1960453"/>
            </a:xfrm>
          </p:grpSpPr>
          <p:sp>
            <p:nvSpPr>
              <p:cNvPr id="34" name="Rounded Rectangular Callout 33">
                <a:extLst>
                  <a:ext uri="{FF2B5EF4-FFF2-40B4-BE49-F238E27FC236}">
                    <a16:creationId xmlns:a16="http://schemas.microsoft.com/office/drawing/2014/main" id="{D3682FF1-B698-0A46-90C6-F045BAFCD58E}"/>
                  </a:ext>
                </a:extLst>
              </p:cNvPr>
              <p:cNvSpPr/>
              <p:nvPr/>
            </p:nvSpPr>
            <p:spPr>
              <a:xfrm>
                <a:off x="3040455" y="1427710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E94ABD9D-129C-1847-821B-6FE0F065AB09}"/>
                  </a:ext>
                </a:extLst>
              </p:cNvPr>
              <p:cNvSpPr/>
              <p:nvPr/>
            </p:nvSpPr>
            <p:spPr>
              <a:xfrm>
                <a:off x="3025446" y="2178013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02B4C65D-5425-8F46-BDB2-D5B2A6B5BB74}"/>
                  </a:ext>
                </a:extLst>
              </p:cNvPr>
              <p:cNvSpPr/>
              <p:nvPr/>
            </p:nvSpPr>
            <p:spPr>
              <a:xfrm>
                <a:off x="3025445" y="2897457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0C5212-3DDF-534A-B6D2-AB52D8D52BC8}"/>
                </a:ext>
              </a:extLst>
            </p:cNvPr>
            <p:cNvGrpSpPr/>
            <p:nvPr/>
          </p:nvGrpSpPr>
          <p:grpSpPr>
            <a:xfrm>
              <a:off x="5725062" y="1428308"/>
              <a:ext cx="1255701" cy="1964994"/>
              <a:chOff x="5725062" y="1428308"/>
              <a:chExt cx="1255701" cy="1964994"/>
            </a:xfrm>
          </p:grpSpPr>
          <p:sp>
            <p:nvSpPr>
              <p:cNvPr id="28" name="Rounded Rectangular Callout 27">
                <a:extLst>
                  <a:ext uri="{FF2B5EF4-FFF2-40B4-BE49-F238E27FC236}">
                    <a16:creationId xmlns:a16="http://schemas.microsoft.com/office/drawing/2014/main" id="{301C6992-B501-A74F-A700-6C364A773DD6}"/>
                  </a:ext>
                </a:extLst>
              </p:cNvPr>
              <p:cNvSpPr/>
              <p:nvPr/>
            </p:nvSpPr>
            <p:spPr>
              <a:xfrm>
                <a:off x="6395779" y="1468328"/>
                <a:ext cx="584984" cy="490706"/>
              </a:xfrm>
              <a:prstGeom prst="wedgeRoundRectCallout">
                <a:avLst>
                  <a:gd name="adj1" fmla="val -47770"/>
                  <a:gd name="adj2" fmla="val 36384"/>
                  <a:gd name="adj3" fmla="val 16667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</p:txBody>
          </p:sp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68C407C4-7BCD-0944-A963-67B9A6E9CD3B}"/>
                  </a:ext>
                </a:extLst>
              </p:cNvPr>
              <p:cNvSpPr/>
              <p:nvPr/>
            </p:nvSpPr>
            <p:spPr>
              <a:xfrm>
                <a:off x="6395779" y="2230917"/>
                <a:ext cx="584984" cy="490706"/>
              </a:xfrm>
              <a:prstGeom prst="wedgeRoundRectCallout">
                <a:avLst>
                  <a:gd name="adj1" fmla="val -47770"/>
                  <a:gd name="adj2" fmla="val 36384"/>
                  <a:gd name="adj3" fmla="val 16667"/>
                </a:avLst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</a:p>
            </p:txBody>
          </p:sp>
          <p:sp>
            <p:nvSpPr>
              <p:cNvPr id="38" name="Rounded Rectangular Callout 37">
                <a:extLst>
                  <a:ext uri="{FF2B5EF4-FFF2-40B4-BE49-F238E27FC236}">
                    <a16:creationId xmlns:a16="http://schemas.microsoft.com/office/drawing/2014/main" id="{8EF32A19-EC30-8F41-869A-A7C6038CC4BA}"/>
                  </a:ext>
                </a:extLst>
              </p:cNvPr>
              <p:cNvSpPr/>
              <p:nvPr/>
            </p:nvSpPr>
            <p:spPr>
              <a:xfrm>
                <a:off x="6237025" y="1428308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D68D8FBD-3657-AC45-A013-6470487468DC}"/>
                  </a:ext>
                </a:extLst>
              </p:cNvPr>
              <p:cNvSpPr/>
              <p:nvPr/>
            </p:nvSpPr>
            <p:spPr>
              <a:xfrm>
                <a:off x="5725062" y="2201494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10524060-CEC0-9A41-9FC7-A5A51D538536}"/>
                  </a:ext>
                </a:extLst>
              </p:cNvPr>
              <p:cNvSpPr/>
              <p:nvPr/>
            </p:nvSpPr>
            <p:spPr>
              <a:xfrm>
                <a:off x="5725062" y="2902596"/>
                <a:ext cx="341649" cy="490706"/>
              </a:xfrm>
              <a:prstGeom prst="wedgeRoundRectCallout">
                <a:avLst>
                  <a:gd name="adj1" fmla="val -48553"/>
                  <a:gd name="adj2" fmla="val 23340"/>
                  <a:gd name="adj3" fmla="val 16667"/>
                </a:avLst>
              </a:prstGeom>
              <a:no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 anchorCtr="0"/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94E44F-745D-F34A-BA53-27B1D681E73B}"/>
              </a:ext>
            </a:extLst>
          </p:cNvPr>
          <p:cNvGrpSpPr/>
          <p:nvPr/>
        </p:nvGrpSpPr>
        <p:grpSpPr>
          <a:xfrm>
            <a:off x="3118726" y="3557016"/>
            <a:ext cx="5281717" cy="614325"/>
            <a:chOff x="3118726" y="3557016"/>
            <a:chExt cx="5281717" cy="614325"/>
          </a:xfrm>
        </p:grpSpPr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9EF31BF9-89C8-FF48-A28F-E02B9B1565DF}"/>
                </a:ext>
              </a:extLst>
            </p:cNvPr>
            <p:cNvSpPr/>
            <p:nvPr/>
          </p:nvSpPr>
          <p:spPr>
            <a:xfrm>
              <a:off x="3118726" y="3680635"/>
              <a:ext cx="4814590" cy="490706"/>
            </a:xfrm>
            <a:prstGeom prst="wedgeRoundRectCallout">
              <a:avLst>
                <a:gd name="adj1" fmla="val -48807"/>
                <a:gd name="adj2" fmla="val 10296"/>
                <a:gd name="adj3" fmla="val 1666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Not(z) And (Not(x) Or Not(y))</a:t>
              </a:r>
            </a:p>
          </p:txBody>
        </p:sp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E09DD023-C36D-4642-B173-3C6A89822B33}"/>
                </a:ext>
              </a:extLst>
            </p:cNvPr>
            <p:cNvSpPr/>
            <p:nvPr/>
          </p:nvSpPr>
          <p:spPr>
            <a:xfrm>
              <a:off x="6813785" y="3579419"/>
              <a:ext cx="1586658" cy="321923"/>
            </a:xfrm>
            <a:prstGeom prst="wedgeRoundRectCallout">
              <a:avLst>
                <a:gd name="adj1" fmla="val -48807"/>
                <a:gd name="adj2" fmla="val 10296"/>
                <a:gd name="adj3" fmla="val 1666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(following simplification)</a:t>
              </a:r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79428C-FA0E-F342-B1E0-8D5614C7D8E5}"/>
                </a:ext>
              </a:extLst>
            </p:cNvPr>
            <p:cNvCxnSpPr/>
            <p:nvPr/>
          </p:nvCxnSpPr>
          <p:spPr>
            <a:xfrm>
              <a:off x="3246120" y="3557016"/>
              <a:ext cx="35075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A19639A-C2CE-A945-8F9F-11AC786A7BA7}"/>
              </a:ext>
            </a:extLst>
          </p:cNvPr>
          <p:cNvSpPr txBox="1">
            <a:spLocks/>
          </p:cNvSpPr>
          <p:nvPr/>
        </p:nvSpPr>
        <p:spPr>
          <a:xfrm>
            <a:off x="754672" y="4681846"/>
            <a:ext cx="7403009" cy="16035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Focus on the rows where </a:t>
            </a:r>
            <a:r>
              <a:rPr lang="en-US" sz="1600" i="1" dirty="0"/>
              <a:t>f</a:t>
            </a:r>
            <a:r>
              <a:rPr lang="en-US" sz="1600" dirty="0"/>
              <a:t> = 1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For each such row </a:t>
            </a:r>
            <a:r>
              <a:rPr lang="en-US" sz="1600" i="1" dirty="0"/>
              <a:t>i</a:t>
            </a:r>
            <a:r>
              <a:rPr lang="en-US" sz="1600" dirty="0"/>
              <a:t>, define a function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which equals 1 in row </a:t>
            </a:r>
            <a:r>
              <a:rPr lang="en-US" sz="1600" i="1" dirty="0"/>
              <a:t>i</a:t>
            </a:r>
            <a:r>
              <a:rPr lang="en-US" sz="1600" dirty="0"/>
              <a:t> and 0 elsewhere.</a:t>
            </a:r>
            <a:br>
              <a:rPr lang="en-US" sz="1600" dirty="0"/>
            </a:b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i="1" baseline="-25000" dirty="0"/>
              <a:t>i</a:t>
            </a:r>
            <a:r>
              <a:rPr lang="en-US" sz="1600" dirty="0"/>
              <a:t> to be a conjunction of all of </a:t>
            </a:r>
            <a:r>
              <a:rPr lang="en-US" sz="1600" i="1" dirty="0"/>
              <a:t>f</a:t>
            </a:r>
            <a:r>
              <a:rPr lang="en-US" sz="1600" dirty="0"/>
              <a:t>’s variables or their negations, as the variable is 1 or 0 in the </a:t>
            </a:r>
            <a:r>
              <a:rPr lang="en-US" sz="1600" i="1" dirty="0"/>
              <a:t>i</a:t>
            </a:r>
            <a:r>
              <a:rPr lang="en-US" sz="1600" dirty="0"/>
              <a:t>’th row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Define </a:t>
            </a:r>
            <a:r>
              <a:rPr lang="en-US" sz="1600" i="1" dirty="0"/>
              <a:t>f</a:t>
            </a:r>
            <a:r>
              <a:rPr lang="en-US" sz="1600" dirty="0"/>
              <a:t> to be the disjunction of all these conjunctions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7F27EC-C4AB-384A-80E5-7477967401C9}"/>
              </a:ext>
            </a:extLst>
          </p:cNvPr>
          <p:cNvGrpSpPr/>
          <p:nvPr/>
        </p:nvGrpSpPr>
        <p:grpSpPr>
          <a:xfrm>
            <a:off x="6994929" y="1584557"/>
            <a:ext cx="1699831" cy="1773936"/>
            <a:chOff x="7128491" y="1584557"/>
            <a:chExt cx="1699831" cy="1773936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0F39F5FF-82CC-7D49-BBAE-52D23FE658AC}"/>
                </a:ext>
              </a:extLst>
            </p:cNvPr>
            <p:cNvSpPr/>
            <p:nvPr/>
          </p:nvSpPr>
          <p:spPr>
            <a:xfrm>
              <a:off x="7128491" y="1584557"/>
              <a:ext cx="274320" cy="1773936"/>
            </a:xfrm>
            <a:prstGeom prst="rightBrace">
              <a:avLst>
                <a:gd name="adj1" fmla="val 43561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ular Callout 31">
              <a:extLst>
                <a:ext uri="{FF2B5EF4-FFF2-40B4-BE49-F238E27FC236}">
                  <a16:creationId xmlns:a16="http://schemas.microsoft.com/office/drawing/2014/main" id="{303541C2-77CD-8D48-87E1-9F19AB7D469C}"/>
                </a:ext>
              </a:extLst>
            </p:cNvPr>
            <p:cNvSpPr/>
            <p:nvPr/>
          </p:nvSpPr>
          <p:spPr>
            <a:xfrm>
              <a:off x="7402811" y="2079108"/>
              <a:ext cx="1425511" cy="321923"/>
            </a:xfrm>
            <a:prstGeom prst="wedgeRoundRectCallout">
              <a:avLst>
                <a:gd name="adj1" fmla="val -48807"/>
                <a:gd name="adj2" fmla="val 10296"/>
                <a:gd name="adj3" fmla="val 1666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Disjunctive Normal Form (DNF)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871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function synthesis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7D5059-79E2-DA4A-9D0F-DA5E91D7081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67494"/>
          <a:ext cx="1274484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E3557E7-80FA-7842-BFF9-0077B8701A77}"/>
              </a:ext>
            </a:extLst>
          </p:cNvPr>
          <p:cNvSpPr txBox="1">
            <a:spLocks/>
          </p:cNvSpPr>
          <p:nvPr/>
        </p:nvSpPr>
        <p:spPr>
          <a:xfrm>
            <a:off x="2540247" y="2637747"/>
            <a:ext cx="6149091" cy="107193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u="sng" dirty="0"/>
              <a:t>Theorem</a:t>
            </a:r>
          </a:p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Any boolean function can be represented as a formula containing only the operators And, Or, Not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FF769-3A09-D340-AE17-15404F73ECBA}"/>
              </a:ext>
            </a:extLst>
          </p:cNvPr>
          <p:cNvSpPr txBox="1">
            <a:spLocks/>
          </p:cNvSpPr>
          <p:nvPr/>
        </p:nvSpPr>
        <p:spPr>
          <a:xfrm>
            <a:off x="2540246" y="3776302"/>
            <a:ext cx="6097238" cy="104176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Proof: </a:t>
            </a:r>
            <a:r>
              <a:rPr lang="en-US" sz="1400" dirty="0"/>
              <a:t>Construct the function’s truth table, then use the truth table to</a:t>
            </a:r>
            <a:br>
              <a:rPr lang="en-US" sz="1400" dirty="0"/>
            </a:br>
            <a:r>
              <a:rPr lang="en-US" sz="1400" dirty="0"/>
              <a:t>             construct the DNF (which, by definition, uses only And, Or, Not). </a:t>
            </a:r>
            <a:endParaRPr lang="en-US" sz="16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DC14011-A9BA-764A-91D5-071A585564B8}"/>
              </a:ext>
            </a:extLst>
          </p:cNvPr>
          <p:cNvSpPr txBox="1">
            <a:spLocks/>
          </p:cNvSpPr>
          <p:nvPr/>
        </p:nvSpPr>
        <p:spPr>
          <a:xfrm>
            <a:off x="2540246" y="1182576"/>
            <a:ext cx="6295529" cy="89264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Lemma</a:t>
            </a:r>
            <a:endParaRPr lang="en-US" sz="1800" dirty="0"/>
          </a:p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Given a boolean function expressed as a truth table, we can always synthesize a formula that expresses that function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    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152E232-F0D0-BD4C-A8C5-7A6A6717C47A}"/>
              </a:ext>
            </a:extLst>
          </p:cNvPr>
          <p:cNvSpPr txBox="1">
            <a:spLocks/>
          </p:cNvSpPr>
          <p:nvPr/>
        </p:nvSpPr>
        <p:spPr>
          <a:xfrm>
            <a:off x="2540246" y="2141878"/>
            <a:ext cx="6097238" cy="35871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-158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/>
              <a:t>Proof: </a:t>
            </a:r>
            <a:r>
              <a:rPr lang="en-US" sz="1400" dirty="0"/>
              <a:t>Use the truth table to construct the DNF (which is a formula)</a:t>
            </a:r>
          </a:p>
        </p:txBody>
      </p:sp>
    </p:spTree>
    <p:extLst>
      <p:ext uri="{BB962C8B-B14F-4D97-AF65-F5344CB8AC3E}">
        <p14:creationId xmlns:p14="http://schemas.microsoft.com/office/powerpoint/2010/main" val="299121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0" grpId="0"/>
      <p:bldP spid="3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3CD66-4D92-FA4A-A4F2-2265F1554E3B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3B80729-601B-C744-A962-1D6FDA6DD022}"/>
              </a:ext>
            </a:extLst>
          </p:cNvPr>
          <p:cNvSpPr/>
          <p:nvPr/>
        </p:nvSpPr>
        <p:spPr>
          <a:xfrm>
            <a:off x="838200" y="329642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73B68F-D9DD-054B-91FD-F7C47F8B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50545" y="1719125"/>
            <a:ext cx="488463" cy="486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951905-DE18-2740-9DB3-50405157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39799" y="2181520"/>
            <a:ext cx="488463" cy="486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7A49BF-BB47-3E47-BC07-EAD436443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939798" y="2746599"/>
            <a:ext cx="488463" cy="486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A84D95-F05C-5F45-AF57-F3D3ABDC6AC7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Multi-bit buses</a:t>
            </a:r>
            <a:endParaRPr lang="he-IL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0F038-D69B-0E4B-AB27-24D42385418B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6502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expressive power of Nand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953" y="2970030"/>
            <a:ext cx="3756090" cy="997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u="sng" dirty="0"/>
              <a:t>Observations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No</a:t>
            </a:r>
            <a:r>
              <a:rPr lang="en-US" sz="1800" spc="200" dirty="0"/>
              <a:t>t(</a:t>
            </a:r>
            <a:r>
              <a:rPr lang="en-US" sz="1800" i="1" spc="200" dirty="0"/>
              <a:t>x</a:t>
            </a:r>
            <a:r>
              <a:rPr lang="en-US" sz="1800" dirty="0"/>
              <a:t>) = </a:t>
            </a:r>
            <a:r>
              <a:rPr lang="en-US" sz="1800" i="1" dirty="0"/>
              <a:t>x</a:t>
            </a:r>
            <a:r>
              <a:rPr lang="en-US" sz="1800" dirty="0"/>
              <a:t> Nand </a:t>
            </a:r>
            <a:r>
              <a:rPr lang="en-US" sz="1800" i="1" dirty="0"/>
              <a:t>x</a:t>
            </a:r>
            <a:r>
              <a:rPr lang="en-US" sz="1800" dirty="0"/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AD5606-9377-1745-9343-F815F06FF5FD}"/>
              </a:ext>
            </a:extLst>
          </p:cNvPr>
          <p:cNvSpPr txBox="1">
            <a:spLocks/>
          </p:cNvSpPr>
          <p:nvPr/>
        </p:nvSpPr>
        <p:spPr>
          <a:xfrm>
            <a:off x="5312964" y="2998702"/>
            <a:ext cx="4492309" cy="98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u="sng" dirty="0"/>
              <a:t>In other words: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Not can be realized using Nand</a:t>
            </a:r>
            <a:endParaRPr lang="en-US" sz="1800" spc="15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41F4EC-A593-2544-9CC7-4F9C4C0C1D23}"/>
              </a:ext>
            </a:extLst>
          </p:cNvPr>
          <p:cNvSpPr txBox="1">
            <a:spLocks/>
          </p:cNvSpPr>
          <p:nvPr/>
        </p:nvSpPr>
        <p:spPr>
          <a:xfrm>
            <a:off x="1066953" y="3831420"/>
            <a:ext cx="3756090" cy="716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i="1" dirty="0"/>
              <a:t>x</a:t>
            </a:r>
            <a:r>
              <a:rPr lang="en-US" sz="1800" dirty="0"/>
              <a:t> And </a:t>
            </a:r>
            <a:r>
              <a:rPr lang="en-US" sz="1800" i="1" dirty="0"/>
              <a:t>y  = </a:t>
            </a:r>
            <a:r>
              <a:rPr lang="en-US" sz="1800" dirty="0"/>
              <a:t>No</a:t>
            </a:r>
            <a:r>
              <a:rPr lang="en-US" sz="1800" spc="200" dirty="0"/>
              <a:t>t(</a:t>
            </a:r>
            <a:r>
              <a:rPr lang="en-US" sz="1800" i="1" dirty="0"/>
              <a:t>x</a:t>
            </a:r>
            <a:r>
              <a:rPr lang="en-US" sz="1800" dirty="0"/>
              <a:t> Nand </a:t>
            </a:r>
            <a:r>
              <a:rPr lang="en-US" sz="1800" i="1" dirty="0"/>
              <a:t>y</a:t>
            </a:r>
            <a:r>
              <a:rPr lang="en-US" sz="1800" spc="150" dirty="0"/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C1E8F8-A069-3145-B756-650009F080DA}"/>
              </a:ext>
            </a:extLst>
          </p:cNvPr>
          <p:cNvSpPr txBox="1">
            <a:spLocks/>
          </p:cNvSpPr>
          <p:nvPr/>
        </p:nvSpPr>
        <p:spPr>
          <a:xfrm>
            <a:off x="5302565" y="3845043"/>
            <a:ext cx="449230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And can be realized using Nand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D7DF02-5282-784C-9448-09648CE376C7}"/>
              </a:ext>
            </a:extLst>
          </p:cNvPr>
          <p:cNvSpPr/>
          <p:nvPr/>
        </p:nvSpPr>
        <p:spPr>
          <a:xfrm>
            <a:off x="1066953" y="4245650"/>
            <a:ext cx="357828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50" indent="-2222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No</a:t>
            </a: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</a:t>
            </a: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i="1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No</a:t>
            </a: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i="1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2250" indent="-2222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 Morgan)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7001FE-26A8-DB4F-940B-53D075E8EFA1}"/>
              </a:ext>
            </a:extLst>
          </p:cNvPr>
          <p:cNvSpPr txBox="1">
            <a:spLocks/>
          </p:cNvSpPr>
          <p:nvPr/>
        </p:nvSpPr>
        <p:spPr>
          <a:xfrm>
            <a:off x="5302565" y="4301093"/>
            <a:ext cx="449230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Or can be realized using Nand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FBA2E-D4A4-5C48-831D-BE030967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29" y="1034321"/>
            <a:ext cx="5949446" cy="175504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3C0E1D5-1248-FA4C-967B-A66DC4D1189E}"/>
              </a:ext>
            </a:extLst>
          </p:cNvPr>
          <p:cNvSpPr txBox="1">
            <a:spLocks/>
          </p:cNvSpPr>
          <p:nvPr/>
        </p:nvSpPr>
        <p:spPr>
          <a:xfrm>
            <a:off x="1066953" y="5514929"/>
            <a:ext cx="8211518" cy="737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1800" dirty="0"/>
              <a:t>Proof : Any Boolean function can be expressed using Not, And, </a:t>
            </a:r>
            <a:r>
              <a:rPr lang="en-US" sz="1600" dirty="0"/>
              <a:t>and</a:t>
            </a:r>
            <a:r>
              <a:rPr lang="en-US" sz="1800" dirty="0"/>
              <a:t> Or (DNF). Combined with the above observations, we get the theorem.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1E76A2-E2FB-6344-9D71-64EA8D8342F4}"/>
              </a:ext>
            </a:extLst>
          </p:cNvPr>
          <p:cNvSpPr txBox="1">
            <a:spLocks/>
          </p:cNvSpPr>
          <p:nvPr/>
        </p:nvSpPr>
        <p:spPr>
          <a:xfrm>
            <a:off x="1086405" y="5065290"/>
            <a:ext cx="7799284" cy="443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1800" u="sng" dirty="0">
                <a:solidFill>
                  <a:srgbClr val="0432FF"/>
                </a:solidFill>
              </a:rPr>
              <a:t>Theorem:</a:t>
            </a:r>
            <a:r>
              <a:rPr lang="en-US" sz="1800" dirty="0">
                <a:solidFill>
                  <a:srgbClr val="0432FF"/>
                </a:solidFill>
              </a:rPr>
              <a:t>  Any Boolean function can be realized using only Nand.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8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1" grpId="0"/>
      <p:bldP spid="13" grpId="0"/>
      <p:bldP spid="4" grpId="0"/>
      <p:bldP spid="14" grpId="0"/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expressive power of Nand</a:t>
            </a:r>
            <a:endParaRPr lang="en-US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666EFB-FE26-7544-B310-0FB89606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23" y="1065598"/>
            <a:ext cx="7614568" cy="6294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u="sng" dirty="0"/>
              <a:t>Theorem:</a:t>
            </a:r>
            <a:r>
              <a:rPr lang="en-US" dirty="0"/>
              <a:t>  Any Boolean function can be realized using only Nand.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5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57" y="1304779"/>
            <a:ext cx="975421" cy="1302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3219-A80A-3C45-9B65-C6F12293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8" y="1304779"/>
            <a:ext cx="1292647" cy="1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4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The expressive power of Nand</a:t>
            </a:r>
            <a:endParaRPr lang="en-US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666EFB-FE26-7544-B310-0FB89606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23" y="1065598"/>
            <a:ext cx="7614568" cy="62944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u="sng" dirty="0"/>
              <a:t>Theorem:</a:t>
            </a:r>
            <a:r>
              <a:rPr lang="en-US" dirty="0"/>
              <a:t>  Any Boolean function can be realized using only Nand.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9785CF5-64E9-4943-AD1A-20D463E5B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9" b="57696"/>
          <a:stretch/>
        </p:blipFill>
        <p:spPr>
          <a:xfrm rot="738190">
            <a:off x="1595313" y="3385927"/>
            <a:ext cx="979571" cy="68421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EB511C2-7B32-F347-9834-0B447CC8435C}"/>
              </a:ext>
            </a:extLst>
          </p:cNvPr>
          <p:cNvSpPr txBox="1">
            <a:spLocks/>
          </p:cNvSpPr>
          <p:nvPr/>
        </p:nvSpPr>
        <p:spPr>
          <a:xfrm>
            <a:off x="851380" y="4462004"/>
            <a:ext cx="7614568" cy="1491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dirty="0"/>
              <a:t>OK, so we </a:t>
            </a:r>
            <a:r>
              <a:rPr lang="en-US" i="1" dirty="0"/>
              <a:t>can </a:t>
            </a:r>
            <a:r>
              <a:rPr lang="en-US" dirty="0"/>
              <a:t>build a computer from Nand gates only.</a:t>
            </a:r>
          </a:p>
          <a:p>
            <a:pPr marL="0" indent="0" algn="ctr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But how can we </a:t>
            </a:r>
            <a:r>
              <a:rPr lang="en-US" i="1" u="sng" dirty="0"/>
              <a:t>actually</a:t>
            </a:r>
            <a:r>
              <a:rPr lang="en-US" u="sng" dirty="0"/>
              <a:t> do it?</a:t>
            </a:r>
          </a:p>
          <a:p>
            <a:pPr marL="0" indent="0" algn="ctr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432FF"/>
                </a:solidFill>
              </a:rPr>
              <a:t>That’s what the Nand to Tetris course is all about!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902477-BD18-5540-953D-7D2A7B140347}"/>
              </a:ext>
            </a:extLst>
          </p:cNvPr>
          <p:cNvGrpSpPr/>
          <p:nvPr/>
        </p:nvGrpSpPr>
        <p:grpSpPr>
          <a:xfrm>
            <a:off x="726023" y="1629930"/>
            <a:ext cx="7732177" cy="2427682"/>
            <a:chOff x="726023" y="1855013"/>
            <a:chExt cx="7732177" cy="242768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CE92A7F-0960-4D4E-ADE8-8F7EB232E6A2}"/>
                </a:ext>
              </a:extLst>
            </p:cNvPr>
            <p:cNvGrpSpPr/>
            <p:nvPr/>
          </p:nvGrpSpPr>
          <p:grpSpPr>
            <a:xfrm>
              <a:off x="2855741" y="2575304"/>
              <a:ext cx="2538922" cy="1707391"/>
              <a:chOff x="2493228" y="1956711"/>
              <a:chExt cx="3229396" cy="2455141"/>
            </a:xfrm>
          </p:grpSpPr>
          <p:grpSp>
            <p:nvGrpSpPr>
              <p:cNvPr id="42" name="Group 35">
                <a:extLst>
                  <a:ext uri="{FF2B5EF4-FFF2-40B4-BE49-F238E27FC236}">
                    <a16:creationId xmlns:a16="http://schemas.microsoft.com/office/drawing/2014/main" id="{67291CD3-8155-4249-AEF5-2E6F263A52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0309" y="1956711"/>
                <a:ext cx="1872315" cy="2455141"/>
                <a:chOff x="-704" y="590"/>
                <a:chExt cx="2343" cy="2631"/>
              </a:xfrm>
            </p:grpSpPr>
            <p:pic>
              <p:nvPicPr>
                <p:cNvPr id="46" name="Picture 36">
                  <a:extLst>
                    <a:ext uri="{FF2B5EF4-FFF2-40B4-BE49-F238E27FC236}">
                      <a16:creationId xmlns:a16="http://schemas.microsoft.com/office/drawing/2014/main" id="{94DFF27F-E604-3A40-B0E0-FE946B6D7E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018"/>
                <a:stretch>
                  <a:fillRect/>
                </a:stretch>
              </p:blipFill>
              <p:spPr bwMode="auto">
                <a:xfrm>
                  <a:off x="-704" y="590"/>
                  <a:ext cx="2343" cy="2631"/>
                </a:xfrm>
                <a:prstGeom prst="rect">
                  <a:avLst/>
                </a:prstGeom>
                <a:solidFill>
                  <a:srgbClr val="C1F3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" name="Picture 37" descr="Bouquet">
                  <a:extLst>
                    <a:ext uri="{FF2B5EF4-FFF2-40B4-BE49-F238E27FC236}">
                      <a16:creationId xmlns:a16="http://schemas.microsoft.com/office/drawing/2014/main" id="{85129429-21AD-EC4A-BCB5-BE63B70A53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41" t="5888" r="39604"/>
                <a:stretch>
                  <a:fillRect/>
                </a:stretch>
              </p:blipFill>
              <p:spPr bwMode="auto">
                <a:xfrm>
                  <a:off x="88" y="816"/>
                  <a:ext cx="974" cy="20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 r:embed="rId5"/>
                        <a:srcRect l="23541" t="5888" r="39604"/>
                        <a:tile tx="0" ty="0" sx="100000" sy="100000" flip="none" algn="tl"/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4" name="AutoShape 42">
                <a:extLst>
                  <a:ext uri="{FF2B5EF4-FFF2-40B4-BE49-F238E27FC236}">
                    <a16:creationId xmlns:a16="http://schemas.microsoft.com/office/drawing/2014/main" id="{46B79891-BCA6-F244-948E-5A96B6F79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3228" y="2835588"/>
                <a:ext cx="1045613" cy="905114"/>
              </a:xfrm>
              <a:prstGeom prst="rightArrow">
                <a:avLst>
                  <a:gd name="adj1" fmla="val 50000"/>
                  <a:gd name="adj2" fmla="val 39379"/>
                </a:avLst>
              </a:prstGeom>
              <a:solidFill>
                <a:srgbClr val="296AA7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000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8F8BF355-AA21-FA42-A5D6-65449E41F153}"/>
                </a:ext>
              </a:extLst>
            </p:cNvPr>
            <p:cNvSpPr/>
            <p:nvPr/>
          </p:nvSpPr>
          <p:spPr>
            <a:xfrm>
              <a:off x="6212967" y="2662251"/>
              <a:ext cx="2245233" cy="1290575"/>
            </a:xfrm>
            <a:prstGeom prst="wedgeRoundRectCallout">
              <a:avLst>
                <a:gd name="adj1" fmla="val -77624"/>
                <a:gd name="adj2" fmla="val 2129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Computers:</a:t>
              </a:r>
              <a:b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Machines that realize Boolean functions:</a:t>
              </a:r>
            </a:p>
            <a:p>
              <a:pPr>
                <a:spcBef>
                  <a:spcPts val="600"/>
                </a:spcBef>
                <a:buSzPct val="100000"/>
              </a:pP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bits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= 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bits</a:t>
              </a:r>
              <a:endParaRPr lang="en-US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9D1C0AD-8918-D140-A9AB-9B76348978F2}"/>
                </a:ext>
              </a:extLst>
            </p:cNvPr>
            <p:cNvSpPr txBox="1">
              <a:spLocks/>
            </p:cNvSpPr>
            <p:nvPr/>
          </p:nvSpPr>
          <p:spPr>
            <a:xfrm>
              <a:off x="726023" y="1855013"/>
              <a:ext cx="7614568" cy="6294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2400"/>
                </a:spcBef>
                <a:buFont typeface="Arial" panose="020B0604020202020204" pitchFamily="34" charset="0"/>
                <a:buNone/>
              </a:pPr>
              <a:r>
                <a:rPr lang="en-US" u="sng" dirty="0"/>
                <a:t>Conclusion:</a:t>
              </a:r>
              <a:r>
                <a:rPr lang="en-US" dirty="0"/>
                <a:t>  Any computer can be built from Nand gates only: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A8E11-AD9E-A646-B850-9B25EDA9DC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432"/>
          <a:stretch/>
        </p:blipFill>
        <p:spPr>
          <a:xfrm>
            <a:off x="1533662" y="2330365"/>
            <a:ext cx="1077456" cy="11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EF0D-5567-DA4E-BD75-46B86CF96A15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Guidelines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2A3CD-72F2-F040-8C8A-E7C7FEB6B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71662" y="2119920"/>
            <a:ext cx="827261" cy="8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89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EF0D-5567-DA4E-BD75-46B86CF96A15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3AAD2A4-4C21-4842-8C69-EE9985A9B4BE}"/>
              </a:ext>
            </a:extLst>
          </p:cNvPr>
          <p:cNvSpPr/>
          <p:nvPr/>
        </p:nvSpPr>
        <p:spPr>
          <a:xfrm>
            <a:off x="3926400" y="1785338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35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9321" y="1348297"/>
            <a:ext cx="4737041" cy="1164207"/>
          </a:xfrm>
        </p:spPr>
        <p:txBody>
          <a:bodyPr>
            <a:normAutofit/>
          </a:bodyPr>
          <a:lstStyle/>
          <a:p>
            <a:pPr marL="355600" lvl="1" indent="-342900">
              <a:lnSpc>
                <a:spcPct val="100000"/>
              </a:lnSpc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Elementary gates (</a:t>
            </a:r>
            <a:r>
              <a:rPr lang="en-US" sz="1600" dirty="0">
                <a:latin typeface="Consolas"/>
                <a:cs typeface="Consolas"/>
              </a:rPr>
              <a:t>Nand</a:t>
            </a:r>
            <a:r>
              <a:rPr lang="en-US" dirty="0"/>
              <a:t>, </a:t>
            </a: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dirty="0"/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dirty="0"/>
              <a:t>, </a:t>
            </a:r>
            <a:r>
              <a:rPr lang="en-US" sz="1600" dirty="0">
                <a:latin typeface="Consolas"/>
                <a:cs typeface="Consolas"/>
              </a:rPr>
              <a:t>Not</a:t>
            </a:r>
            <a:r>
              <a:rPr lang="en-US" dirty="0"/>
              <a:t>, …)</a:t>
            </a:r>
          </a:p>
          <a:p>
            <a:pPr marL="355600" lvl="1" indent="-342900">
              <a:lnSpc>
                <a:spcPct val="100000"/>
              </a:lnSpc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Composite gates (</a:t>
            </a:r>
            <a:r>
              <a:rPr lang="en-US" sz="1600" dirty="0">
                <a:latin typeface="Consolas"/>
                <a:cs typeface="Consolas"/>
              </a:rPr>
              <a:t>Mux</a:t>
            </a:r>
            <a:r>
              <a:rPr lang="en-US" dirty="0"/>
              <a:t>, </a:t>
            </a:r>
            <a:r>
              <a:rPr lang="en-US" sz="1600" dirty="0">
                <a:latin typeface="Consolas"/>
                <a:cs typeface="Consolas"/>
              </a:rPr>
              <a:t>Adder</a:t>
            </a:r>
            <a:r>
              <a:rPr lang="en-US" dirty="0"/>
              <a:t>, …)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10CB7EC-1984-3741-B9A8-FA510CFA77A0}"/>
              </a:ext>
            </a:extLst>
          </p:cNvPr>
          <p:cNvSpPr/>
          <p:nvPr/>
        </p:nvSpPr>
        <p:spPr>
          <a:xfrm>
            <a:off x="2204382" y="1376007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7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gates</a:t>
            </a:r>
            <a:endParaRPr lang="en-US" sz="2400" dirty="0">
              <a:latin typeface="Consolas"/>
              <a:cs typeface="Consola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2805540"/>
            <a:ext cx="3628252" cy="1965314"/>
            <a:chOff x="4301224" y="1234902"/>
            <a:chExt cx="3628252" cy="196531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214" y="1234902"/>
              <a:ext cx="2866272" cy="16903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01224" y="2738551"/>
              <a:ext cx="3628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/>
                  <a:cs typeface="Consolas"/>
                </a:rPr>
                <a:t>if (a==1 or b==1)</a:t>
              </a:r>
            </a:p>
            <a:p>
              <a:pPr algn="ctr"/>
              <a:r>
                <a:rPr lang="en-US" sz="1200" dirty="0">
                  <a:latin typeface="Consolas"/>
                  <a:cs typeface="Consolas"/>
                </a:rPr>
                <a:t>then out=1 else out=0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6358" y="2740799"/>
            <a:ext cx="3628252" cy="2030055"/>
            <a:chOff x="2284029" y="4003801"/>
            <a:chExt cx="3628252" cy="203005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b="6348"/>
            <a:stretch/>
          </p:blipFill>
          <p:spPr>
            <a:xfrm>
              <a:off x="2699931" y="4003801"/>
              <a:ext cx="3039667" cy="152704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284029" y="5572191"/>
              <a:ext cx="3628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/>
                  <a:cs typeface="Consolas"/>
                </a:rPr>
                <a:t>if (in==0)</a:t>
              </a:r>
            </a:p>
            <a:p>
              <a:pPr algn="ctr"/>
              <a:r>
                <a:rPr lang="en-US" sz="1200" dirty="0">
                  <a:latin typeface="Consolas"/>
                  <a:cs typeface="Consolas"/>
                </a:rPr>
                <a:t>then out=1 else out=0</a:t>
              </a:r>
            </a:p>
          </p:txBody>
        </p:sp>
      </p:grpSp>
      <p:grpSp>
        <p:nvGrpSpPr>
          <p:cNvPr id="4" name="קבוצה 3"/>
          <p:cNvGrpSpPr/>
          <p:nvPr/>
        </p:nvGrpSpPr>
        <p:grpSpPr>
          <a:xfrm>
            <a:off x="4540938" y="224598"/>
            <a:ext cx="3628252" cy="2539384"/>
            <a:chOff x="867947" y="644621"/>
            <a:chExt cx="3628252" cy="2539384"/>
          </a:xfrm>
        </p:grpSpPr>
        <p:grpSp>
          <p:nvGrpSpPr>
            <p:cNvPr id="9" name="Group 8"/>
            <p:cNvGrpSpPr/>
            <p:nvPr/>
          </p:nvGrpSpPr>
          <p:grpSpPr>
            <a:xfrm>
              <a:off x="867947" y="644621"/>
              <a:ext cx="3628252" cy="2539384"/>
              <a:chOff x="123634" y="575781"/>
              <a:chExt cx="3628252" cy="253938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/>
              <a:srcRect t="-31326" b="31326"/>
              <a:stretch/>
            </p:blipFill>
            <p:spPr>
              <a:xfrm>
                <a:off x="704481" y="575781"/>
                <a:ext cx="2621984" cy="213313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23634" y="2653500"/>
                <a:ext cx="36282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if (a==1 and b==1)</a:t>
                </a:r>
              </a:p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then out=1 else out=0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2368543" y="1903431"/>
              <a:ext cx="644479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1">
              <a:spAutoFit/>
            </a:bodyPr>
            <a:lstStyle/>
            <a:p>
              <a:r>
                <a:rPr lang="en-US" sz="1600" dirty="0"/>
                <a:t>And</a:t>
              </a:r>
              <a:endParaRPr lang="he-IL" sz="1600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DB641E4-8036-EA46-9555-A5FE87C21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724" y="1092927"/>
            <a:ext cx="2038791" cy="1228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6C4E6-8D49-B14A-A010-169CED00E440}"/>
              </a:ext>
            </a:extLst>
          </p:cNvPr>
          <p:cNvSpPr txBox="1"/>
          <p:nvPr/>
        </p:nvSpPr>
        <p:spPr>
          <a:xfrm>
            <a:off x="838200" y="2356354"/>
            <a:ext cx="3628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if (a==1 and b==1)</a:t>
            </a:r>
          </a:p>
          <a:p>
            <a:pPr algn="ctr"/>
            <a:r>
              <a:rPr lang="en-US" sz="1200" dirty="0">
                <a:latin typeface="Consolas"/>
                <a:cs typeface="Consolas"/>
              </a:rPr>
              <a:t>then out=0 else out=1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6230112-6E0A-1944-8D1E-D71F770C9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840" y="4874651"/>
            <a:ext cx="9047388" cy="144141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Why focus on these particular gates?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Because either {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Nand</a:t>
            </a:r>
            <a:r>
              <a:rPr lang="en-US" sz="1800" dirty="0"/>
              <a:t>} or {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8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1800" dirty="0"/>
              <a:t>} (as well as other subsets)</a:t>
            </a:r>
            <a:br>
              <a:rPr lang="en-US" sz="1800" dirty="0"/>
            </a:br>
            <a:r>
              <a:rPr lang="en-US" sz="1800" dirty="0"/>
              <a:t>can be used to span any given Boolean function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Because they have efficient hardware implementations.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95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gates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3" y="3446543"/>
            <a:ext cx="3165617" cy="265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0386" t="5909" r="10434" b="5557"/>
          <a:stretch/>
        </p:blipFill>
        <p:spPr>
          <a:xfrm>
            <a:off x="5817927" y="3477590"/>
            <a:ext cx="2399603" cy="2321883"/>
          </a:xfrm>
          <a:prstGeom prst="rect">
            <a:avLst/>
          </a:prstGeom>
        </p:spPr>
      </p:pic>
      <p:grpSp>
        <p:nvGrpSpPr>
          <p:cNvPr id="17" name="קבוצה 3">
            <a:extLst>
              <a:ext uri="{FF2B5EF4-FFF2-40B4-BE49-F238E27FC236}">
                <a16:creationId xmlns:a16="http://schemas.microsoft.com/office/drawing/2014/main" id="{79861507-F6A3-D240-9E9C-F1EA5D613020}"/>
              </a:ext>
            </a:extLst>
          </p:cNvPr>
          <p:cNvGrpSpPr/>
          <p:nvPr/>
        </p:nvGrpSpPr>
        <p:grpSpPr>
          <a:xfrm>
            <a:off x="689335" y="406284"/>
            <a:ext cx="3167737" cy="2254707"/>
            <a:chOff x="923367" y="644621"/>
            <a:chExt cx="3628252" cy="268237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95257-F27E-9040-B7F9-5D1DC1A0F812}"/>
                </a:ext>
              </a:extLst>
            </p:cNvPr>
            <p:cNvGrpSpPr/>
            <p:nvPr/>
          </p:nvGrpSpPr>
          <p:grpSpPr>
            <a:xfrm>
              <a:off x="923367" y="644621"/>
              <a:ext cx="3628252" cy="2682370"/>
              <a:chOff x="179054" y="575781"/>
              <a:chExt cx="3628252" cy="268237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4CADCC-AA2E-6D49-BC3C-17793CE54B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31326" b="31326"/>
              <a:stretch/>
            </p:blipFill>
            <p:spPr>
              <a:xfrm>
                <a:off x="704481" y="575781"/>
                <a:ext cx="2621984" cy="213313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58E1E4-0256-1546-BD8A-366AFA8F913C}"/>
                  </a:ext>
                </a:extLst>
              </p:cNvPr>
              <p:cNvSpPr txBox="1"/>
              <p:nvPr/>
            </p:nvSpPr>
            <p:spPr>
              <a:xfrm>
                <a:off x="179054" y="2708919"/>
                <a:ext cx="3628252" cy="549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if (a==1 and b==1)</a:t>
                </a:r>
              </a:p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then out=1 else out=0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D8E26F-88A9-A24B-8760-016A1C3A7701}"/>
                </a:ext>
              </a:extLst>
            </p:cNvPr>
            <p:cNvSpPr txBox="1"/>
            <p:nvPr/>
          </p:nvSpPr>
          <p:spPr>
            <a:xfrm>
              <a:off x="2368543" y="1903431"/>
              <a:ext cx="644479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1">
              <a:spAutoFit/>
            </a:bodyPr>
            <a:lstStyle/>
            <a:p>
              <a:r>
                <a:rPr lang="en-US" sz="1600" dirty="0"/>
                <a:t>And</a:t>
              </a:r>
              <a:endParaRPr lang="he-IL" sz="16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87624" y="4378837"/>
            <a:ext cx="14935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circuit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D4F88-D163-BD46-AEA2-FAFD06C9A800}"/>
              </a:ext>
            </a:extLst>
          </p:cNvPr>
          <p:cNvGrpSpPr/>
          <p:nvPr/>
        </p:nvGrpSpPr>
        <p:grpSpPr>
          <a:xfrm>
            <a:off x="4735267" y="987062"/>
            <a:ext cx="3108522" cy="1673929"/>
            <a:chOff x="4301224" y="1234902"/>
            <a:chExt cx="3628252" cy="19644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70220C-2ED0-D647-A540-DB47FE5D9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2214" y="1234902"/>
              <a:ext cx="2866272" cy="16903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D31DCF-2D3B-3644-BE8B-423FE582EC07}"/>
                </a:ext>
              </a:extLst>
            </p:cNvPr>
            <p:cNvSpPr txBox="1"/>
            <p:nvPr/>
          </p:nvSpPr>
          <p:spPr>
            <a:xfrm>
              <a:off x="4301224" y="2657589"/>
              <a:ext cx="3628252" cy="541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/>
                  <a:cs typeface="Consolas"/>
                </a:rPr>
                <a:t>if (a==1 or b==1)</a:t>
              </a:r>
            </a:p>
            <a:p>
              <a:pPr algn="ctr"/>
              <a:r>
                <a:rPr lang="en-US" sz="1200" dirty="0">
                  <a:latin typeface="Consolas"/>
                  <a:cs typeface="Consolas"/>
                </a:rPr>
                <a:t>then out=1 else out=0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E6A7414-B8AA-FB49-8039-8196E7BBF3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037" t="14740" r="19426"/>
          <a:stretch/>
        </p:blipFill>
        <p:spPr>
          <a:xfrm>
            <a:off x="7395237" y="1142529"/>
            <a:ext cx="1293902" cy="12985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C48140-DC5A-8843-B1C5-B0A8D610A72F}"/>
              </a:ext>
            </a:extLst>
          </p:cNvPr>
          <p:cNvSpPr txBox="1"/>
          <p:nvPr/>
        </p:nvSpPr>
        <p:spPr>
          <a:xfrm>
            <a:off x="6475173" y="4638531"/>
            <a:ext cx="12540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circuit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AF896D-1661-7E44-BA1E-183F5D460A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82" t="14740" r="48604"/>
          <a:stretch/>
        </p:blipFill>
        <p:spPr>
          <a:xfrm>
            <a:off x="3220083" y="1094047"/>
            <a:ext cx="1195079" cy="127826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D353CA8-D9BB-6F44-86F5-4977B210FF4E}"/>
              </a:ext>
            </a:extLst>
          </p:cNvPr>
          <p:cNvSpPr txBox="1">
            <a:spLocks/>
          </p:cNvSpPr>
          <p:nvPr/>
        </p:nvSpPr>
        <p:spPr>
          <a:xfrm>
            <a:off x="3220083" y="2955239"/>
            <a:ext cx="4936651" cy="467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400" indent="0">
              <a:buNone/>
            </a:pPr>
            <a:r>
              <a:rPr lang="en-US" u="sng" dirty="0"/>
              <a:t>Circuit implementations:</a:t>
            </a:r>
          </a:p>
        </p:txBody>
      </p:sp>
    </p:spTree>
    <p:extLst>
      <p:ext uri="{BB962C8B-B14F-4D97-AF65-F5344CB8AC3E}">
        <p14:creationId xmlns:p14="http://schemas.microsoft.com/office/powerpoint/2010/main" val="2728631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gates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546DF6-A85F-0C41-AAA3-85A485E6E6A3}"/>
              </a:ext>
            </a:extLst>
          </p:cNvPr>
          <p:cNvGrpSpPr/>
          <p:nvPr/>
        </p:nvGrpSpPr>
        <p:grpSpPr>
          <a:xfrm>
            <a:off x="3227387" y="877831"/>
            <a:ext cx="3252175" cy="1664077"/>
            <a:chOff x="3227387" y="1016381"/>
            <a:chExt cx="3252175" cy="1664077"/>
          </a:xfrm>
        </p:grpSpPr>
        <p:grpSp>
          <p:nvGrpSpPr>
            <p:cNvPr id="11" name="Group 10"/>
            <p:cNvGrpSpPr/>
            <p:nvPr/>
          </p:nvGrpSpPr>
          <p:grpSpPr>
            <a:xfrm>
              <a:off x="3227387" y="1016381"/>
              <a:ext cx="3252175" cy="1664077"/>
              <a:chOff x="181607" y="1336776"/>
              <a:chExt cx="3957853" cy="229771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154" y="1336776"/>
                <a:ext cx="2940758" cy="1686466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81607" y="2900226"/>
                <a:ext cx="3957853" cy="734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if (a==1 and b==1 and c==1)</a:t>
                </a:r>
              </a:p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then out=1 else out=0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16541" y="1410102"/>
              <a:ext cx="473866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rIns="0" rtlCol="1">
              <a:spAutoFit/>
            </a:bodyPr>
            <a:lstStyle/>
            <a:p>
              <a:r>
                <a:rPr lang="en-US" sz="1600" dirty="0"/>
                <a:t>And3</a:t>
              </a:r>
              <a:endParaRPr lang="he-IL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5797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gates</a:t>
            </a: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712" b="10653"/>
          <a:stretch/>
        </p:blipFill>
        <p:spPr>
          <a:xfrm>
            <a:off x="5695712" y="3498733"/>
            <a:ext cx="2806084" cy="14682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546DF6-A85F-0C41-AAA3-85A485E6E6A3}"/>
              </a:ext>
            </a:extLst>
          </p:cNvPr>
          <p:cNvGrpSpPr/>
          <p:nvPr/>
        </p:nvGrpSpPr>
        <p:grpSpPr>
          <a:xfrm>
            <a:off x="3227387" y="877831"/>
            <a:ext cx="3252175" cy="1664077"/>
            <a:chOff x="3227387" y="1016381"/>
            <a:chExt cx="3252175" cy="1664077"/>
          </a:xfrm>
        </p:grpSpPr>
        <p:grpSp>
          <p:nvGrpSpPr>
            <p:cNvPr id="11" name="Group 10"/>
            <p:cNvGrpSpPr/>
            <p:nvPr/>
          </p:nvGrpSpPr>
          <p:grpSpPr>
            <a:xfrm>
              <a:off x="3227387" y="1016381"/>
              <a:ext cx="3252175" cy="1664077"/>
              <a:chOff x="181607" y="1336776"/>
              <a:chExt cx="3957853" cy="229771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54" y="1336776"/>
                <a:ext cx="2940758" cy="1686466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81607" y="2900226"/>
                <a:ext cx="3957853" cy="734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if (a==1 and b==1 and c==1)</a:t>
                </a:r>
              </a:p>
              <a:p>
                <a:pPr algn="ctr"/>
                <a:r>
                  <a:rPr lang="en-US" sz="1400" dirty="0">
                    <a:latin typeface="Consolas"/>
                    <a:cs typeface="Consolas"/>
                  </a:rPr>
                  <a:t>then out=1 else out=0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616541" y="1410102"/>
              <a:ext cx="473866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rIns="0" rtlCol="1">
              <a:spAutoFit/>
            </a:bodyPr>
            <a:lstStyle/>
            <a:p>
              <a:r>
                <a:rPr lang="en-US" sz="1600" dirty="0"/>
                <a:t>And3</a:t>
              </a:r>
              <a:endParaRPr lang="he-IL" sz="1600" dirty="0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4B88C-4018-DA4D-9B6E-E7199FD34B29}"/>
              </a:ext>
            </a:extLst>
          </p:cNvPr>
          <p:cNvSpPr txBox="1">
            <a:spLocks/>
          </p:cNvSpPr>
          <p:nvPr/>
        </p:nvSpPr>
        <p:spPr>
          <a:xfrm>
            <a:off x="3227387" y="2742181"/>
            <a:ext cx="4936651" cy="467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400" indent="0">
              <a:buNone/>
            </a:pPr>
            <a:r>
              <a:rPr lang="en-US" dirty="0"/>
              <a:t>Possible implementations: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818EF-1072-AA4C-B525-FE40A482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747" y="3252134"/>
            <a:ext cx="2524663" cy="182842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091D3FA-7792-CE4C-AD84-A95C82F8B955}"/>
              </a:ext>
            </a:extLst>
          </p:cNvPr>
          <p:cNvSpPr txBox="1">
            <a:spLocks/>
          </p:cNvSpPr>
          <p:nvPr/>
        </p:nvSpPr>
        <p:spPr>
          <a:xfrm>
            <a:off x="1354610" y="3082510"/>
            <a:ext cx="2719800" cy="39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400" indent="0" algn="ctr">
              <a:buNone/>
            </a:pPr>
            <a:r>
              <a:rPr lang="en-US" sz="1800" u="sng" dirty="0"/>
              <a:t>Physical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445AF98-7BBC-4641-8448-DE2CD427E75D}"/>
              </a:ext>
            </a:extLst>
          </p:cNvPr>
          <p:cNvSpPr txBox="1">
            <a:spLocks/>
          </p:cNvSpPr>
          <p:nvPr/>
        </p:nvSpPr>
        <p:spPr>
          <a:xfrm>
            <a:off x="5493648" y="3089077"/>
            <a:ext cx="2719800" cy="39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400" indent="0" algn="ctr">
              <a:buNone/>
            </a:pPr>
            <a:r>
              <a:rPr lang="en-US" sz="1800" u="sng" dirty="0"/>
              <a:t>Logical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65ADDA2-BD28-7149-8C61-903660907DF3}"/>
              </a:ext>
            </a:extLst>
          </p:cNvPr>
          <p:cNvSpPr txBox="1">
            <a:spLocks/>
          </p:cNvSpPr>
          <p:nvPr/>
        </p:nvSpPr>
        <p:spPr>
          <a:xfrm>
            <a:off x="2370458" y="5179317"/>
            <a:ext cx="7774861" cy="1468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This course does not deal with physical implementations</a:t>
            </a:r>
          </a:p>
          <a:p>
            <a:pPr marL="3420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dirty="0"/>
              <a:t>(circuits, transistors, relays... that’s EE, not CS)</a:t>
            </a:r>
          </a:p>
          <a:p>
            <a:pPr marL="342000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We focus only on logical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25474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DE9BD-39FA-1E4A-8D01-B5F25E55ADAA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970712" y="227134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5A280-285A-E945-A0DE-AD6DE883F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4068910" y="1750649"/>
            <a:ext cx="439110" cy="437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8E1BA-B372-E74B-B834-EC6F6818E2B8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F6C74-1ABE-0447-8308-17E5148CEB24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13347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1536" y="3535643"/>
            <a:ext cx="5219372" cy="252751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The process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Design the chip architecture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Specify the architecture in HDL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Test the chip in a hardware simulator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Optimize the design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Realize the optimized design in silicon.</a:t>
            </a:r>
          </a:p>
          <a:p>
            <a:pPr>
              <a:spcBef>
                <a:spcPts val="22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B101F9-1627-504F-AE0A-DD1EA7DDEC35}"/>
              </a:ext>
            </a:extLst>
          </p:cNvPr>
          <p:cNvGrpSpPr/>
          <p:nvPr/>
        </p:nvGrpSpPr>
        <p:grpSpPr>
          <a:xfrm>
            <a:off x="4279244" y="1028811"/>
            <a:ext cx="4105433" cy="1875598"/>
            <a:chOff x="4369404" y="1241524"/>
            <a:chExt cx="4105433" cy="187559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CC5A4F-0680-1348-BE2A-B5B8FC699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039" y="1241524"/>
              <a:ext cx="2500798" cy="187559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62D5BA6-A4D2-5546-B370-3B99B67F3677}"/>
                </a:ext>
              </a:extLst>
            </p:cNvPr>
            <p:cNvSpPr/>
            <p:nvPr/>
          </p:nvSpPr>
          <p:spPr>
            <a:xfrm>
              <a:off x="6606215" y="2081064"/>
              <a:ext cx="568686" cy="587591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BA746CEB-8C84-F14D-8DB4-1CA2FD49A54F}"/>
                </a:ext>
              </a:extLst>
            </p:cNvPr>
            <p:cNvSpPr/>
            <p:nvPr/>
          </p:nvSpPr>
          <p:spPr>
            <a:xfrm>
              <a:off x="4369404" y="1635632"/>
              <a:ext cx="1203719" cy="73922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617CAB-DF4E-0A42-B436-A8792B907292}"/>
              </a:ext>
            </a:extLst>
          </p:cNvPr>
          <p:cNvGrpSpPr/>
          <p:nvPr/>
        </p:nvGrpSpPr>
        <p:grpSpPr>
          <a:xfrm>
            <a:off x="1335918" y="1358893"/>
            <a:ext cx="2627238" cy="954107"/>
            <a:chOff x="1177040" y="1369795"/>
            <a:chExt cx="2793559" cy="13367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F0D1C9-FCA2-134A-8AA0-469892E26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0A32B8-5ABB-B349-8469-11E2B2A56715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B397A-8C6D-F84F-8175-01F53884DAAA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5EE85C-5727-674C-91EC-7950F5BD7B89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41B430-AFB5-314B-81D0-CD3BBFA2FF94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620E84-3808-2444-B472-2FC543BF9612}"/>
              </a:ext>
            </a:extLst>
          </p:cNvPr>
          <p:cNvSpPr txBox="1"/>
          <p:nvPr/>
        </p:nvSpPr>
        <p:spPr>
          <a:xfrm>
            <a:off x="1248230" y="2313000"/>
            <a:ext cx="484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5" y="1284231"/>
            <a:ext cx="975421" cy="13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1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1536" y="3535643"/>
            <a:ext cx="5219372" cy="252751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The process</a:t>
            </a:r>
          </a:p>
          <a:p>
            <a:pPr>
              <a:spcBef>
                <a:spcPts val="1600"/>
              </a:spcBef>
              <a:buClr>
                <a:srgbClr val="0000FF"/>
              </a:buClr>
              <a:buFont typeface="Wingdings" charset="2"/>
              <a:buChar char="ü"/>
            </a:pPr>
            <a:r>
              <a:rPr lang="en-US" dirty="0"/>
              <a:t> Design the chip architecture</a:t>
            </a:r>
          </a:p>
          <a:p>
            <a:pPr>
              <a:spcBef>
                <a:spcPts val="1600"/>
              </a:spcBef>
              <a:buClr>
                <a:srgbClr val="0000FF"/>
              </a:buClr>
              <a:buFont typeface="Wingdings" charset="2"/>
              <a:buChar char="ü"/>
            </a:pPr>
            <a:r>
              <a:rPr lang="en-US" dirty="0"/>
              <a:t> Specify the architecture in HDL</a:t>
            </a:r>
          </a:p>
          <a:p>
            <a:pPr>
              <a:spcBef>
                <a:spcPts val="1600"/>
              </a:spcBef>
              <a:buClr>
                <a:srgbClr val="0000FF"/>
              </a:buClr>
              <a:buFont typeface="Wingdings" charset="2"/>
              <a:buChar char="ü"/>
            </a:pPr>
            <a:r>
              <a:rPr lang="en-US" dirty="0"/>
              <a:t> Test the chip in a hardware simulator</a:t>
            </a:r>
          </a:p>
          <a:p>
            <a:pPr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Optimize the design</a:t>
            </a:r>
          </a:p>
          <a:p>
            <a:pPr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Realize the optimized design in silicon.</a:t>
            </a:r>
          </a:p>
          <a:p>
            <a:pPr>
              <a:spcBef>
                <a:spcPts val="2200"/>
              </a:spcBef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79244" y="1028811"/>
            <a:ext cx="4105433" cy="1875598"/>
            <a:chOff x="4369404" y="1241524"/>
            <a:chExt cx="4105433" cy="18755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039" y="1241524"/>
              <a:ext cx="2500798" cy="1875598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6606215" y="2081064"/>
              <a:ext cx="568686" cy="587591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369404" y="1635632"/>
              <a:ext cx="1203719" cy="73922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?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DEDB03-7DB0-894C-977A-90F7A798F84E}"/>
              </a:ext>
            </a:extLst>
          </p:cNvPr>
          <p:cNvSpPr txBox="1"/>
          <p:nvPr/>
        </p:nvSpPr>
        <p:spPr>
          <a:xfrm>
            <a:off x="1248230" y="2313000"/>
            <a:ext cx="484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6D028-6D47-7F41-A744-0AA80951053C}"/>
              </a:ext>
            </a:extLst>
          </p:cNvPr>
          <p:cNvGrpSpPr/>
          <p:nvPr/>
        </p:nvGrpSpPr>
        <p:grpSpPr>
          <a:xfrm>
            <a:off x="1335918" y="1358893"/>
            <a:ext cx="2627238" cy="954107"/>
            <a:chOff x="1177040" y="1369795"/>
            <a:chExt cx="2793559" cy="13367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E2DC0A0-00D6-A64E-843E-805DC76D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1D95F3-A58E-DC49-B8B7-25A84C240B23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327370-BCCA-CA49-B0C7-A7A069558B50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04F400-3B08-3547-8303-8ABD5DD597B3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2C1EA5-6A28-DE4C-92E9-631F53FC1DCE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0554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Requirements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E9F9-3AFE-CF4A-BE4B-C88F26D713A2}"/>
              </a:ext>
            </a:extLst>
          </p:cNvPr>
          <p:cNvGrpSpPr/>
          <p:nvPr/>
        </p:nvGrpSpPr>
        <p:grpSpPr>
          <a:xfrm>
            <a:off x="4746130" y="1358484"/>
            <a:ext cx="3672656" cy="1524000"/>
            <a:chOff x="4746130" y="1358484"/>
            <a:chExt cx="3672656" cy="1524000"/>
          </a:xfrm>
        </p:grpSpPr>
        <p:graphicFrame>
          <p:nvGraphicFramePr>
            <p:cNvPr id="35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233354"/>
                </p:ext>
              </p:extLst>
            </p:nvPr>
          </p:nvGraphicFramePr>
          <p:xfrm>
            <a:off x="4746130" y="1358484"/>
            <a:ext cx="966547" cy="1524000"/>
          </p:xfrm>
          <a:graphic>
            <a:graphicData uri="http://schemas.openxmlformats.org/drawingml/2006/table">
              <a:tbl>
                <a:tblPr firstRow="1" lastCol="1" bandRow="1">
                  <a:tableStyleId>{B301B821-A1FF-4177-AEE7-76D212191A09}</a:tableStyleId>
                </a:tblPr>
                <a:tblGrid>
                  <a:gridCol w="2857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19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886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90576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dirty="0">
                            <a:solidFill>
                              <a:srgbClr val="000000"/>
                            </a:solidFill>
                            <a:latin typeface="Consolas"/>
                            <a:cs typeface="Consolas"/>
                          </a:rPr>
                          <a:t>a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b="0" dirty="0">
                            <a:solidFill>
                              <a:srgbClr val="000000"/>
                            </a:solidFill>
                            <a:latin typeface="Consolas"/>
                            <a:cs typeface="Consolas"/>
                          </a:rPr>
                          <a:t>b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dirty="0">
                            <a:solidFill>
                              <a:srgbClr val="000000"/>
                            </a:solidFill>
                            <a:latin typeface="Consolas"/>
                            <a:cs typeface="Consolas"/>
                          </a:rPr>
                          <a:t>out</a:t>
                        </a:r>
                      </a:p>
                    </a:txBody>
                    <a:tcPr marL="0" marR="0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69" name="Rounded Rectangular Callout 68"/>
            <p:cNvSpPr/>
            <p:nvPr/>
          </p:nvSpPr>
          <p:spPr>
            <a:xfrm>
              <a:off x="6742397" y="1474931"/>
              <a:ext cx="1676389" cy="1278779"/>
            </a:xfrm>
            <a:prstGeom prst="wedgeRoundRectCallout">
              <a:avLst>
                <a:gd name="adj1" fmla="val -88889"/>
                <a:gd name="adj2" fmla="val 33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1200"/>
                </a:spcBef>
                <a:buSzPct val="100000"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Requirement</a:t>
              </a:r>
            </a:p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Build a chip that delivers this functionality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248230" y="2313000"/>
            <a:ext cx="484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187DD-0DE0-8647-9AC4-1D36702F256D}"/>
              </a:ext>
            </a:extLst>
          </p:cNvPr>
          <p:cNvGrpSpPr/>
          <p:nvPr/>
        </p:nvGrpSpPr>
        <p:grpSpPr>
          <a:xfrm>
            <a:off x="1655865" y="3813470"/>
            <a:ext cx="6649497" cy="2628066"/>
            <a:chOff x="1655865" y="3813470"/>
            <a:chExt cx="6649497" cy="2628066"/>
          </a:xfrm>
        </p:grpSpPr>
        <p:sp>
          <p:nvSpPr>
            <p:cNvPr id="32" name="Rounded Rectangular Callout 31">
              <a:extLst>
                <a:ext uri="{FF2B5EF4-FFF2-40B4-BE49-F238E27FC236}">
                  <a16:creationId xmlns:a16="http://schemas.microsoft.com/office/drawing/2014/main" id="{01A224C6-C465-B043-AC3E-5807E1808358}"/>
                </a:ext>
              </a:extLst>
            </p:cNvPr>
            <p:cNvSpPr/>
            <p:nvPr/>
          </p:nvSpPr>
          <p:spPr>
            <a:xfrm>
              <a:off x="6628973" y="4104291"/>
              <a:ext cx="1676389" cy="1067316"/>
            </a:xfrm>
            <a:prstGeom prst="wedgeRoundRectCallout">
              <a:avLst>
                <a:gd name="adj1" fmla="val -96501"/>
                <a:gd name="adj2" fmla="val 33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1200"/>
                </a:spcBef>
                <a:buSzPct val="100000"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Gate Interface</a:t>
              </a:r>
            </a:p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Expressed as an HDL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stub file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E7CD83-BF64-0A41-A279-FA8CEB2F05AE}"/>
                </a:ext>
              </a:extLst>
            </p:cNvPr>
            <p:cNvSpPr txBox="1"/>
            <p:nvPr/>
          </p:nvSpPr>
          <p:spPr>
            <a:xfrm>
              <a:off x="1655865" y="3813470"/>
              <a:ext cx="4102043" cy="26280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93600" bIns="144000"/>
            <a:lstStyle>
              <a:defPPr>
                <a:defRPr lang="en-US"/>
              </a:defPPr>
              <a:lvl1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300">
                  <a:solidFill>
                    <a:srgbClr val="008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Sets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Not(b)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Not(a)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*/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CHIP Xor {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IN 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</a:rPr>
                <a:t>;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OUT 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>
                  <a:solidFill>
                    <a:schemeClr val="tx1"/>
                  </a:solidFill>
                </a:rPr>
                <a:t>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 PARTS: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Missing implementation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56F98E-1B94-754F-8D15-2543EAB01314}"/>
              </a:ext>
            </a:extLst>
          </p:cNvPr>
          <p:cNvGrpSpPr/>
          <p:nvPr/>
        </p:nvGrpSpPr>
        <p:grpSpPr>
          <a:xfrm>
            <a:off x="1335918" y="1358893"/>
            <a:ext cx="2627238" cy="954107"/>
            <a:chOff x="1177040" y="1369795"/>
            <a:chExt cx="2793559" cy="13367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13A453-3C37-634C-97D8-ABC3AE23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1C3489-F7F6-2647-9E6D-A975C0FE9843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9EFF0D-E32C-E140-83E3-D970E29F3BE4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3D410-ED0C-6942-8495-76C0860A4E88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2DFCA2-E161-A442-A479-B3EA5BC6003A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8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C7D3F-F1AE-CB44-8F08-A9C90260E93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E10B5C40-02B1-F646-B79E-E467AA16E7EB}"/>
              </a:ext>
            </a:extLst>
          </p:cNvPr>
          <p:cNvSpPr/>
          <p:nvPr/>
        </p:nvSpPr>
        <p:spPr>
          <a:xfrm>
            <a:off x="6628973" y="4104291"/>
            <a:ext cx="1676389" cy="1067316"/>
          </a:xfrm>
          <a:prstGeom prst="wedgeRoundRectCallout">
            <a:avLst>
              <a:gd name="adj1" fmla="val -96501"/>
              <a:gd name="adj2" fmla="val 334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Gate Interface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Expressed as an HDL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stub file</a:t>
            </a:r>
          </a:p>
        </p:txBody>
      </p:sp>
    </p:spTree>
    <p:extLst>
      <p:ext uri="{BB962C8B-B14F-4D97-AF65-F5344CB8AC3E}">
        <p14:creationId xmlns:p14="http://schemas.microsoft.com/office/powerpoint/2010/main" val="19065946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C7D3F-F1AE-CB44-8F08-A9C90260E93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32B906-1EB0-F34D-A4DE-CFAF17613DF3}"/>
              </a:ext>
            </a:extLst>
          </p:cNvPr>
          <p:cNvGrpSpPr/>
          <p:nvPr/>
        </p:nvGrpSpPr>
        <p:grpSpPr>
          <a:xfrm>
            <a:off x="3061754" y="1614415"/>
            <a:ext cx="1816165" cy="1302673"/>
            <a:chOff x="3061754" y="1614415"/>
            <a:chExt cx="1816165" cy="130267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106C1E-EEB6-154D-8539-ADC105A1566D}"/>
                </a:ext>
              </a:extLst>
            </p:cNvPr>
            <p:cNvSpPr txBox="1"/>
            <p:nvPr/>
          </p:nvSpPr>
          <p:spPr>
            <a:xfrm>
              <a:off x="3064226" y="2431947"/>
              <a:ext cx="3997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197684-EE90-9647-8ECA-D3AFCB08EA10}"/>
                </a:ext>
              </a:extLst>
            </p:cNvPr>
            <p:cNvSpPr txBox="1"/>
            <p:nvPr/>
          </p:nvSpPr>
          <p:spPr>
            <a:xfrm>
              <a:off x="3061754" y="1805381"/>
              <a:ext cx="416560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Consolas"/>
                  <a:cs typeface="Consolas"/>
                </a:rPr>
                <a:t>notb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648070-F75F-3647-8883-A29CF6132348}"/>
                </a:ext>
              </a:extLst>
            </p:cNvPr>
            <p:cNvSpPr txBox="1"/>
            <p:nvPr/>
          </p:nvSpPr>
          <p:spPr>
            <a:xfrm>
              <a:off x="4150116" y="1614415"/>
              <a:ext cx="72486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aAndNotb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2682D0-C1E2-AA49-B485-0D30B7C5CFC3}"/>
                </a:ext>
              </a:extLst>
            </p:cNvPr>
            <p:cNvSpPr txBox="1"/>
            <p:nvPr/>
          </p:nvSpPr>
          <p:spPr>
            <a:xfrm>
              <a:off x="4173376" y="2670867"/>
              <a:ext cx="7045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notaAndb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AE772DFA-056F-2E45-9ECA-DDF6350E14C7}"/>
              </a:ext>
            </a:extLst>
          </p:cNvPr>
          <p:cNvSpPr/>
          <p:nvPr/>
        </p:nvSpPr>
        <p:spPr>
          <a:xfrm>
            <a:off x="6628973" y="4104291"/>
            <a:ext cx="1676389" cy="1067316"/>
          </a:xfrm>
          <a:prstGeom prst="wedgeRoundRectCallout">
            <a:avLst>
              <a:gd name="adj1" fmla="val -96501"/>
              <a:gd name="adj2" fmla="val 334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Gate Interface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Expressed as an HDL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stub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FDE62-5673-4C4E-A6ED-27149320D334}"/>
              </a:ext>
            </a:extLst>
          </p:cNvPr>
          <p:cNvSpPr/>
          <p:nvPr/>
        </p:nvSpPr>
        <p:spPr>
          <a:xfrm>
            <a:off x="1673665" y="999662"/>
            <a:ext cx="4068745" cy="257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42" name="Object 4">
            <a:extLst>
              <a:ext uri="{FF2B5EF4-FFF2-40B4-BE49-F238E27FC236}">
                <a16:creationId xmlns:a16="http://schemas.microsoft.com/office/drawing/2014/main" id="{8362029F-2641-0547-BB8E-602B3C874A3D}"/>
              </a:ext>
            </a:extLst>
          </p:cNvPr>
          <p:cNvGraphicFramePr>
            <a:graphicFrameLocks/>
          </p:cNvGraphicFramePr>
          <p:nvPr/>
        </p:nvGraphicFramePr>
        <p:xfrm>
          <a:off x="4787543" y="2908519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Clip" r:id="rId5" imgW="987425" imgH="1473200" progId="MS_ClipArt_Gallery.2">
                  <p:embed/>
                </p:oleObj>
              </mc:Choice>
              <mc:Fallback>
                <p:oleObj name="Clip" r:id="rId5" imgW="987425" imgH="1473200" progId="MS_ClipArt_Gallery.2">
                  <p:embed/>
                  <p:pic>
                    <p:nvPicPr>
                      <p:cNvPr id="41" name="Object 4">
                        <a:extLst>
                          <a:ext uri="{FF2B5EF4-FFF2-40B4-BE49-F238E27FC236}">
                            <a16:creationId xmlns:a16="http://schemas.microsoft.com/office/drawing/2014/main" id="{99BD6E0A-1173-B04C-BB6B-E93320EBDD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543" y="2908519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8D3C7439-AC04-914D-BCE6-DA80F7000390}"/>
              </a:ext>
            </a:extLst>
          </p:cNvPr>
          <p:cNvSpPr/>
          <p:nvPr/>
        </p:nvSpPr>
        <p:spPr>
          <a:xfrm>
            <a:off x="6123720" y="1298281"/>
            <a:ext cx="1464857" cy="424512"/>
          </a:xfrm>
          <a:prstGeom prst="wedgeRoundRectCallout">
            <a:avLst>
              <a:gd name="adj1" fmla="val -95016"/>
              <a:gd name="adj2" fmla="val 520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Gate diagram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0615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C7D3F-F1AE-CB44-8F08-A9C90260E93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32B906-1EB0-F34D-A4DE-CFAF17613DF3}"/>
              </a:ext>
            </a:extLst>
          </p:cNvPr>
          <p:cNvGrpSpPr/>
          <p:nvPr/>
        </p:nvGrpSpPr>
        <p:grpSpPr>
          <a:xfrm>
            <a:off x="3061754" y="1614415"/>
            <a:ext cx="1816165" cy="1302673"/>
            <a:chOff x="3061754" y="1614415"/>
            <a:chExt cx="1816165" cy="130267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106C1E-EEB6-154D-8539-ADC105A1566D}"/>
                </a:ext>
              </a:extLst>
            </p:cNvPr>
            <p:cNvSpPr txBox="1"/>
            <p:nvPr/>
          </p:nvSpPr>
          <p:spPr>
            <a:xfrm>
              <a:off x="3064226" y="2431947"/>
              <a:ext cx="3997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197684-EE90-9647-8ECA-D3AFCB08EA10}"/>
                </a:ext>
              </a:extLst>
            </p:cNvPr>
            <p:cNvSpPr txBox="1"/>
            <p:nvPr/>
          </p:nvSpPr>
          <p:spPr>
            <a:xfrm>
              <a:off x="3061754" y="1805381"/>
              <a:ext cx="416560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Consolas"/>
                  <a:cs typeface="Consolas"/>
                </a:rPr>
                <a:t>notb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648070-F75F-3647-8883-A29CF6132348}"/>
                </a:ext>
              </a:extLst>
            </p:cNvPr>
            <p:cNvSpPr txBox="1"/>
            <p:nvPr/>
          </p:nvSpPr>
          <p:spPr>
            <a:xfrm>
              <a:off x="4150116" y="1614415"/>
              <a:ext cx="72486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aAndNotb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2682D0-C1E2-AA49-B485-0D30B7C5CFC3}"/>
                </a:ext>
              </a:extLst>
            </p:cNvPr>
            <p:cNvSpPr txBox="1"/>
            <p:nvPr/>
          </p:nvSpPr>
          <p:spPr>
            <a:xfrm>
              <a:off x="4173376" y="2670867"/>
              <a:ext cx="7045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notaAndb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8D3C7439-AC04-914D-BCE6-DA80F7000390}"/>
              </a:ext>
            </a:extLst>
          </p:cNvPr>
          <p:cNvSpPr/>
          <p:nvPr/>
        </p:nvSpPr>
        <p:spPr>
          <a:xfrm>
            <a:off x="6123720" y="1298281"/>
            <a:ext cx="1464857" cy="424512"/>
          </a:xfrm>
          <a:prstGeom prst="wedgeRoundRectCallout">
            <a:avLst>
              <a:gd name="adj1" fmla="val -95016"/>
              <a:gd name="adj2" fmla="val 520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Gate diagram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AE772DFA-056F-2E45-9ECA-DDF6350E14C7}"/>
              </a:ext>
            </a:extLst>
          </p:cNvPr>
          <p:cNvSpPr/>
          <p:nvPr/>
        </p:nvSpPr>
        <p:spPr>
          <a:xfrm>
            <a:off x="6628973" y="4104291"/>
            <a:ext cx="1676389" cy="1067316"/>
          </a:xfrm>
          <a:prstGeom prst="wedgeRoundRectCallout">
            <a:avLst>
              <a:gd name="adj1" fmla="val -96501"/>
              <a:gd name="adj2" fmla="val 334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Gate Interface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Expressed as an HDL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stub file</a:t>
            </a:r>
          </a:p>
        </p:txBody>
      </p:sp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99BD6E0A-1173-B04C-BB6B-E93320EBDD19}"/>
              </a:ext>
            </a:extLst>
          </p:cNvPr>
          <p:cNvGraphicFramePr>
            <a:graphicFrameLocks/>
          </p:cNvGraphicFramePr>
          <p:nvPr/>
        </p:nvGraphicFramePr>
        <p:xfrm>
          <a:off x="4787543" y="2908519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7"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41" name="Object 4">
                        <a:extLst>
                          <a:ext uri="{FF2B5EF4-FFF2-40B4-BE49-F238E27FC236}">
                            <a16:creationId xmlns:a16="http://schemas.microsoft.com/office/drawing/2014/main" id="{99BD6E0A-1173-B04C-BB6B-E93320EBDD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543" y="2908519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C7D3F-F1AE-CB44-8F08-A9C90260E93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106C1E-EEB6-154D-8539-ADC105A1566D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197684-EE90-9647-8ECA-D3AFCB08EA10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648070-F75F-3647-8883-A29CF6132348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2682D0-C1E2-AA49-B485-0D30B7C5CFC3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aphicFrame>
        <p:nvGraphicFramePr>
          <p:cNvPr id="84" name="Object 4">
            <a:extLst>
              <a:ext uri="{FF2B5EF4-FFF2-40B4-BE49-F238E27FC236}">
                <a16:creationId xmlns:a16="http://schemas.microsoft.com/office/drawing/2014/main" id="{15166F5A-A1ED-4641-BD63-C3177445CFCD}"/>
              </a:ext>
            </a:extLst>
          </p:cNvPr>
          <p:cNvGraphicFramePr>
            <a:graphicFrameLocks/>
          </p:cNvGraphicFramePr>
          <p:nvPr/>
        </p:nvGraphicFramePr>
        <p:xfrm>
          <a:off x="4532297" y="444932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84" name="Object 4">
                        <a:extLst>
                          <a:ext uri="{FF2B5EF4-FFF2-40B4-BE49-F238E27FC236}">
                            <a16:creationId xmlns:a16="http://schemas.microsoft.com/office/drawing/2014/main" id="{15166F5A-A1ED-4641-BD63-C3177445CFC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97" y="444932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0571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C7D3F-F1AE-CB44-8F08-A9C90260E93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106C1E-EEB6-154D-8539-ADC105A1566D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197684-EE90-9647-8ECA-D3AFCB08EA10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648070-F75F-3647-8883-A29CF6132348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2682D0-C1E2-AA49-B485-0D30B7C5CFC3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aphicFrame>
        <p:nvGraphicFramePr>
          <p:cNvPr id="84" name="Object 4">
            <a:extLst>
              <a:ext uri="{FF2B5EF4-FFF2-40B4-BE49-F238E27FC236}">
                <a16:creationId xmlns:a16="http://schemas.microsoft.com/office/drawing/2014/main" id="{15166F5A-A1ED-4641-BD63-C3177445CFCD}"/>
              </a:ext>
            </a:extLst>
          </p:cNvPr>
          <p:cNvGraphicFramePr>
            <a:graphicFrameLocks/>
          </p:cNvGraphicFramePr>
          <p:nvPr/>
        </p:nvGraphicFramePr>
        <p:xfrm>
          <a:off x="4532297" y="444932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5"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84" name="Object 4">
                        <a:extLst>
                          <a:ext uri="{FF2B5EF4-FFF2-40B4-BE49-F238E27FC236}">
                            <a16:creationId xmlns:a16="http://schemas.microsoft.com/office/drawing/2014/main" id="{15166F5A-A1ED-4641-BD63-C3177445CFC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97" y="444932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33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6C7D3F-F1AE-CB44-8F08-A9C90260E93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106C1E-EEB6-154D-8539-ADC105A1566D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197684-EE90-9647-8ECA-D3AFCB08EA10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648070-F75F-3647-8883-A29CF6132348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2682D0-C1E2-AA49-B485-0D30B7C5CFC3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aphicFrame>
        <p:nvGraphicFramePr>
          <p:cNvPr id="84" name="Object 4">
            <a:extLst>
              <a:ext uri="{FF2B5EF4-FFF2-40B4-BE49-F238E27FC236}">
                <a16:creationId xmlns:a16="http://schemas.microsoft.com/office/drawing/2014/main" id="{15166F5A-A1ED-4641-BD63-C3177445CF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979157"/>
              </p:ext>
            </p:extLst>
          </p:nvPr>
        </p:nvGraphicFramePr>
        <p:xfrm>
          <a:off x="4532297" y="444932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7"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35" name="Object 4">
                        <a:extLst>
                          <a:ext uri="{FF2B5EF4-FFF2-40B4-BE49-F238E27FC236}">
                            <a16:creationId xmlns:a16="http://schemas.microsoft.com/office/drawing/2014/main" id="{FDCD3F49-3B31-6742-A873-9850CEF9383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97" y="444932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3B2B8387-6E2F-D849-8471-7724CCDBD2DD}"/>
              </a:ext>
            </a:extLst>
          </p:cNvPr>
          <p:cNvSpPr/>
          <p:nvPr/>
        </p:nvSpPr>
        <p:spPr>
          <a:xfrm>
            <a:off x="5501660" y="5653798"/>
            <a:ext cx="2149716" cy="641908"/>
          </a:xfrm>
          <a:prstGeom prst="wedgeRoundRectCallout">
            <a:avLst>
              <a:gd name="adj1" fmla="val -100508"/>
              <a:gd name="adj2" fmla="val 1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Practice: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Complete the missing HDL code</a:t>
            </a:r>
            <a:endParaRPr lang="en-US" sz="1600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5071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Implementation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8FED83-C1E9-2942-9E74-45FDCEFA6C10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48AAE8-23B9-B349-9D2D-24A49A9115E6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F55FF83-D0BA-2148-879D-E5F823E8C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F0CAE2-9F48-0445-BD81-828ABAAF249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49A9BE-6399-FF47-8852-68E0614876E0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F48D12-3B22-7348-A964-796AA4A5544A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55F896-39E5-BC43-A1D8-E2ED89A4A2DB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1389-E91D-2D44-B366-C68B91A5EA1F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1E86CE-79CF-4947-8760-92F97DB99097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4E147D-4850-5E40-95EF-5C1AF9E17076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487344-04B5-0C4D-9507-0C65E4A8D7BE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F88354-90F1-934B-90EC-8F45AC6FFBAD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2514448-5B08-B248-99F5-895F254BCBFB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EF9312-6852-C846-9B0E-3901C9E331D9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203F57-81D8-8D4F-9A58-E02A549140CC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17B5D4-9020-A747-91A9-D38D89460049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EF0EB1-96BE-8242-B5CC-4036CBC02E51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13BAA2D-34AA-4F48-93B3-1373FE0FF8FE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A41205-140D-5F40-A0AD-B9F2F29FFAB6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0AA137-985E-1745-AC0A-82201B04FB0C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9B9255-4168-C04A-87DB-7CE1FA494280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5C61DB-4E84-C144-956E-20BD9989262E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8CDD23-C170-5846-81EF-15FE2AFBAC77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EC72A6-43EE-C94B-B51E-75763AFA9D77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55C097-0A1F-3148-AB1F-1F3A2F14CC74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D5CAD4B-4880-CB41-8E00-8B63C34D027E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FA91D7-9244-B54C-B99E-679A294C3684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00E14E-C04C-C543-9418-A2DD9E31560F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658DEE-C12D-A54C-BBE7-AF879A944375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7C2388A-F4AF-C344-A3B5-6C398C7E0DA0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6087ED8-CF41-3841-B562-467D0274F8E6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FDCD3F49-3B31-6742-A873-9850CEF93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002599"/>
              </p:ext>
            </p:extLst>
          </p:nvPr>
        </p:nvGraphicFramePr>
        <p:xfrm>
          <a:off x="4532297" y="444932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"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55" name="Object 4">
                        <a:extLst>
                          <a:ext uri="{FF2B5EF4-FFF2-40B4-BE49-F238E27FC236}">
                            <a16:creationId xmlns:a16="http://schemas.microsoft.com/office/drawing/2014/main" id="{38178184-0E31-ED47-8285-749715EFB5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97" y="444932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9007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/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1F631-2F4B-9346-957A-D27A74B4C04A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1890F6-34BD-044F-86EB-C50279856A66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683E25-2579-BF41-8942-AA82ADAE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B72A1A-0740-BF49-AF56-BDF864032C4D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20E92B-7BFD-4C4F-88E8-A52298D563BD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4B5164-59E7-FD44-B59E-1B830D553647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2078FD-79ED-5E45-BEC3-D018CD753981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FE572D-2E74-794A-B00D-1BB8089704FA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E66DC-087D-794B-95E9-A15C8449EA51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4E524F-F034-C845-ADEF-692BB064B95E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A1E45E-8534-FB4D-8A0F-753474C953CE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D17FD-3B14-854E-AEF6-08D1C73ECC44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5D131-1F41-5643-9CC8-ECCFEE2A46D5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B182E6-7C39-654F-89A2-945DD01DD016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C1475-F808-DD4B-B252-DECEA50B7F9D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588A34-E7AB-0240-AFC4-8BC3493DF302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070A0E-05C1-AE4C-9032-32E4FF89D87B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4384E6-3EE2-6348-8747-6E9FAE2B4295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BB4027-8E44-1E47-88AA-5220F86A623A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D0863E-39F0-5746-B35B-D9B42D5493F4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F9F576-A5C9-FF48-B90F-DA88AC6092C0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E347DD-778C-8D44-9D73-6C2327069FD5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F536F0-7C01-EB46-9404-1913D5900F4E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385451-DDD7-704A-BDA9-3D25CA5B6ACC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A37CB1-65BD-684D-8E34-6F94546440A3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4D7DB5-C4BA-5648-AC50-6B6EF54523FA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3DAF3B-6B1B-744D-8580-860734BCAC55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2F38E8-1DBA-EF42-8F27-D0789E71D554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558EFA-8E72-724F-9D0F-387F5B86D3D6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07C5CB-E137-D141-9380-6FB3F5F354CE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91F3D9-A3E2-B84B-B84C-7941ECFA9AD4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sp>
        <p:nvSpPr>
          <p:cNvPr id="57" name="Left Brace 56">
            <a:extLst>
              <a:ext uri="{FF2B5EF4-FFF2-40B4-BE49-F238E27FC236}">
                <a16:creationId xmlns:a16="http://schemas.microsoft.com/office/drawing/2014/main" id="{733946F7-9127-3C43-9545-75DF767E9972}"/>
              </a:ext>
            </a:extLst>
          </p:cNvPr>
          <p:cNvSpPr/>
          <p:nvPr/>
        </p:nvSpPr>
        <p:spPr>
          <a:xfrm>
            <a:off x="1350164" y="3865018"/>
            <a:ext cx="220653" cy="932507"/>
          </a:xfrm>
          <a:prstGeom prst="leftBrace">
            <a:avLst>
              <a:gd name="adj1" fmla="val 514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772292-0527-5848-9917-DD93AF753397}"/>
              </a:ext>
            </a:extLst>
          </p:cNvPr>
          <p:cNvSpPr txBox="1"/>
          <p:nvPr/>
        </p:nvSpPr>
        <p:spPr>
          <a:xfrm>
            <a:off x="269427" y="4038883"/>
            <a:ext cx="103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/>
                <a:cs typeface="Times New Roman"/>
              </a:rPr>
              <a:t>gate</a:t>
            </a:r>
          </a:p>
          <a:p>
            <a:pPr algn="r"/>
            <a:r>
              <a:rPr lang="en-US" sz="1600" dirty="0">
                <a:latin typeface="Times New Roman"/>
                <a:cs typeface="Times New Roman"/>
              </a:rPr>
              <a:t>interface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FCCEDE23-CDB2-EE46-A666-9870D4AA2933}"/>
              </a:ext>
            </a:extLst>
          </p:cNvPr>
          <p:cNvSpPr/>
          <p:nvPr/>
        </p:nvSpPr>
        <p:spPr>
          <a:xfrm>
            <a:off x="1345551" y="4964075"/>
            <a:ext cx="220653" cy="1163456"/>
          </a:xfrm>
          <a:prstGeom prst="leftBrace">
            <a:avLst>
              <a:gd name="adj1" fmla="val 5143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9D310E-FFE9-8E40-BD65-13E758023A59}"/>
              </a:ext>
            </a:extLst>
          </p:cNvPr>
          <p:cNvSpPr txBox="1"/>
          <p:nvPr/>
        </p:nvSpPr>
        <p:spPr>
          <a:xfrm>
            <a:off x="217051" y="5127503"/>
            <a:ext cx="1102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/>
                <a:cs typeface="Times New Roman"/>
              </a:rPr>
              <a:t>gate</a:t>
            </a:r>
          </a:p>
          <a:p>
            <a:pPr algn="r"/>
            <a:r>
              <a:rPr lang="en-US" sz="1600" dirty="0">
                <a:latin typeface="Times New Roman"/>
                <a:cs typeface="Times New Roman"/>
              </a:rPr>
              <a:t>Implement-ation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92782F8-4F73-1346-A6B2-9106BC3BC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4331270"/>
            <a:ext cx="2541484" cy="11796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A logic gate has: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One interface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Many possible implementations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0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2D546-B0B2-F448-8BCF-8EB09BD3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57" y="1304779"/>
            <a:ext cx="975421" cy="1302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E3219-A80A-3C45-9B65-C6F12293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38" y="1304779"/>
            <a:ext cx="1292647" cy="12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37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description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B90E6-5701-5940-99D9-B0CDD47EB59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89371-CA2D-DE4C-BC2A-5BB8534707FB}"/>
              </a:ext>
            </a:extLst>
          </p:cNvPr>
          <p:cNvSpPr txBox="1">
            <a:spLocks/>
          </p:cNvSpPr>
          <p:nvPr/>
        </p:nvSpPr>
        <p:spPr>
          <a:xfrm>
            <a:off x="1046018" y="967249"/>
            <a:ext cx="8368779" cy="17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Observations: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/>
              <a:t>HDL is a functional / declarative language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An HDL program can be viewed as a textual specification of a chip diagram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The order of HDL statements is insignificant.</a:t>
            </a:r>
          </a:p>
        </p:txBody>
      </p:sp>
    </p:spTree>
    <p:extLst>
      <p:ext uri="{BB962C8B-B14F-4D97-AF65-F5344CB8AC3E}">
        <p14:creationId xmlns:p14="http://schemas.microsoft.com/office/powerpoint/2010/main" val="30703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description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B90E6-5701-5940-99D9-B0CDD47EB594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53E3C6-396B-9842-80A1-93E8D43C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247" y="1022420"/>
            <a:ext cx="7774861" cy="210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Common HDLs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VHDL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2F779-5F64-F14A-A650-306B6385B5A5}"/>
              </a:ext>
            </a:extLst>
          </p:cNvPr>
          <p:cNvSpPr txBox="1"/>
          <p:nvPr/>
        </p:nvSpPr>
        <p:spPr>
          <a:xfrm>
            <a:off x="3467568" y="1022420"/>
            <a:ext cx="4145086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u="sng" dirty="0">
                <a:latin typeface="Times New Roman"/>
                <a:cs typeface="Times New Roman"/>
              </a:rPr>
              <a:t>Our HDL</a:t>
            </a: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Similar in spirit to other HDLs</a:t>
            </a: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Minimal and simple</a:t>
            </a: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Provides all you need for this course</a:t>
            </a:r>
          </a:p>
          <a:p>
            <a:endParaRPr lang="en-US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315FA-9944-EA4E-9170-372478B30181}"/>
              </a:ext>
            </a:extLst>
          </p:cNvPr>
          <p:cNvSpPr txBox="1">
            <a:spLocks/>
          </p:cNvSpPr>
          <p:nvPr/>
        </p:nvSpPr>
        <p:spPr>
          <a:xfrm>
            <a:off x="1147247" y="2602372"/>
            <a:ext cx="7688569" cy="764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dirty="0"/>
              <a:t>Our HDL Guide / Documentation: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600" i="1" dirty="0">
                <a:hlinkClick r:id="rId2"/>
              </a:rPr>
              <a:t>The Elements of Computing Systems</a:t>
            </a:r>
            <a:r>
              <a:rPr lang="en-US" sz="1600" dirty="0">
                <a:hlinkClick r:id="rId2"/>
              </a:rPr>
              <a:t> / Appendix 2: HDL</a:t>
            </a:r>
            <a:endParaRPr lang="he-IL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Boolean logic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E460E-E1A3-0E43-B0DF-7203239623AB}"/>
              </a:ext>
            </a:extLst>
          </p:cNvPr>
          <p:cNvSpPr txBox="1"/>
          <p:nvPr/>
        </p:nvSpPr>
        <p:spPr>
          <a:xfrm>
            <a:off x="3781424" y="1262912"/>
            <a:ext cx="31113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Logic gates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HDL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Hardware simulation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Multi-bit buses</a:t>
            </a:r>
            <a:endParaRPr lang="he-IL" dirty="0">
              <a:latin typeface="Times New Roman"/>
              <a:cs typeface="Times New Roman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2811B7D-417E-7741-BA19-29CB68165A4B}"/>
              </a:ext>
            </a:extLst>
          </p:cNvPr>
          <p:cNvSpPr/>
          <p:nvPr/>
        </p:nvSpPr>
        <p:spPr>
          <a:xfrm>
            <a:off x="3970712" y="277934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0E2B68-DAA3-DD44-AF5F-6DABDEE1A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068910" y="1750649"/>
            <a:ext cx="439110" cy="437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49882-44EB-9041-8946-CFFE1ADD0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068910" y="2238386"/>
            <a:ext cx="439110" cy="4374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4FD079-285B-9846-A5DC-2271A46B4EF4}"/>
              </a:ext>
            </a:extLst>
          </p:cNvPr>
          <p:cNvSpPr txBox="1"/>
          <p:nvPr/>
        </p:nvSpPr>
        <p:spPr>
          <a:xfrm>
            <a:off x="670074" y="1262912"/>
            <a:ext cx="3111350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concepts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algebra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functions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Nand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6637C7-6713-0F40-9680-7DDD72978AC2}"/>
              </a:ext>
            </a:extLst>
          </p:cNvPr>
          <p:cNvSpPr txBox="1"/>
          <p:nvPr/>
        </p:nvSpPr>
        <p:spPr>
          <a:xfrm>
            <a:off x="6777555" y="1262912"/>
            <a:ext cx="31113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800"/>
              </a:spcBef>
            </a:pPr>
            <a:r>
              <a:rPr lang="en-US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1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Chips</a:t>
            </a:r>
          </a:p>
          <a:p>
            <a:pPr marL="677863" lvl="1" indent="-220663">
              <a:spcBef>
                <a:spcPts val="1800"/>
              </a:spcBef>
              <a:buFont typeface="Arial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125880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simulation in a nutshell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0299" y="1774552"/>
            <a:ext cx="2733141" cy="1660178"/>
            <a:chOff x="906606" y="1435903"/>
            <a:chExt cx="2733141" cy="1660178"/>
          </a:xfrm>
        </p:grpSpPr>
        <p:sp>
          <p:nvSpPr>
            <p:cNvPr id="9" name="TextBox 8"/>
            <p:cNvSpPr txBox="1"/>
            <p:nvPr/>
          </p:nvSpPr>
          <p:spPr>
            <a:xfrm>
              <a:off x="906606" y="1435903"/>
              <a:ext cx="2733141" cy="16601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44000" tIns="0" rIns="144000" bIns="0" rtlCol="0" anchor="ctr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800" dirty="0"/>
                <a:t>CHIP Xor {</a:t>
              </a:r>
            </a:p>
            <a:p>
              <a:r>
                <a:rPr lang="en-US" sz="800" dirty="0"/>
                <a:t>    IN a, b;</a:t>
              </a:r>
            </a:p>
            <a:p>
              <a:r>
                <a:rPr lang="en-US" sz="800" dirty="0"/>
                <a:t>    OUT out;</a:t>
              </a:r>
            </a:p>
            <a:p>
              <a:endParaRPr lang="en-US" sz="800" dirty="0"/>
            </a:p>
            <a:p>
              <a:r>
                <a:rPr lang="en-US" sz="800" dirty="0"/>
                <a:t>    </a:t>
              </a:r>
              <a:r>
                <a:rPr lang="en-US" sz="800" dirty="0">
                  <a:solidFill>
                    <a:schemeClr val="tx1"/>
                  </a:solidFill>
                </a:rPr>
                <a:t>PARTS: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Not (in=a, out=nota);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Not (in=b, out=notb);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And (a=a, b=notb, out=aAndNotb);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And (a=nota, b=b, out=notaAndb);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Or  (a=aAndNotb, b=notaAndb, out=out);</a:t>
              </a:r>
            </a:p>
            <a:p>
              <a:r>
                <a:rPr lang="en-US" sz="800" dirty="0"/>
                <a:t>}</a:t>
              </a: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2277191" y="1576616"/>
              <a:ext cx="929009" cy="350461"/>
            </a:xfrm>
            <a:prstGeom prst="wedgeRoundRectCallout">
              <a:avLst>
                <a:gd name="adj1" fmla="val 23144"/>
                <a:gd name="adj2" fmla="val 4333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46800" rtlCol="0" anchor="t" anchorCtr="0"/>
            <a:lstStyle/>
            <a:p>
              <a:pPr algn="ctr">
                <a:spcBef>
                  <a:spcPts val="1200"/>
                </a:spcBef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HDL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CABDE-EDA8-B148-95C3-744522F1665D}"/>
              </a:ext>
            </a:extLst>
          </p:cNvPr>
          <p:cNvGrpSpPr/>
          <p:nvPr/>
        </p:nvGrpSpPr>
        <p:grpSpPr>
          <a:xfrm>
            <a:off x="3011475" y="1064514"/>
            <a:ext cx="5626008" cy="3211652"/>
            <a:chOff x="3011475" y="1064514"/>
            <a:chExt cx="5626008" cy="32116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14" y="1064514"/>
              <a:ext cx="4569569" cy="3211652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3011475" y="2160870"/>
              <a:ext cx="1238427" cy="79599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simulate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6907632" y="2723782"/>
              <a:ext cx="1165377" cy="710948"/>
            </a:xfrm>
            <a:prstGeom prst="wedgeRoundRectCallout">
              <a:avLst>
                <a:gd name="adj1" fmla="val 23144"/>
                <a:gd name="adj2" fmla="val 4333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46800" rtlCol="0" anchor="t" anchorCtr="0"/>
            <a:lstStyle/>
            <a:p>
              <a:pPr algn="ctr">
                <a:spcBef>
                  <a:spcPts val="12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hardware simulator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CCF6057-2C8E-174B-AC13-714AC52DF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475" y="4521771"/>
            <a:ext cx="4636513" cy="177447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u="sng" dirty="0"/>
              <a:t>Simulation options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Interactive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Script-based.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517D32E-57A6-7641-957B-9B293F4A7A87}"/>
              </a:ext>
            </a:extLst>
          </p:cNvPr>
          <p:cNvSpPr/>
          <p:nvPr/>
        </p:nvSpPr>
        <p:spPr>
          <a:xfrm>
            <a:off x="2692709" y="5062257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simulation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6" y="974435"/>
            <a:ext cx="8014381" cy="5795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934" t="19129" r="46981" b="50238"/>
          <a:stretch/>
        </p:blipFill>
        <p:spPr>
          <a:xfrm>
            <a:off x="2638162" y="1381192"/>
            <a:ext cx="278401" cy="31320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9717854-A3AB-7343-ABE3-A2BF75D7B0AF}"/>
              </a:ext>
            </a:extLst>
          </p:cNvPr>
          <p:cNvSpPr/>
          <p:nvPr/>
        </p:nvSpPr>
        <p:spPr>
          <a:xfrm>
            <a:off x="755433" y="1253766"/>
            <a:ext cx="487459" cy="59519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58A75-BC97-3541-8348-BA544F1F7307}"/>
              </a:ext>
            </a:extLst>
          </p:cNvPr>
          <p:cNvSpPr/>
          <p:nvPr/>
        </p:nvSpPr>
        <p:spPr>
          <a:xfrm>
            <a:off x="891993" y="4576417"/>
            <a:ext cx="1837955" cy="1810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AB12CF-4123-FE49-A28A-4A04639656EB}"/>
              </a:ext>
            </a:extLst>
          </p:cNvPr>
          <p:cNvSpPr/>
          <p:nvPr/>
        </p:nvSpPr>
        <p:spPr>
          <a:xfrm>
            <a:off x="891992" y="2506432"/>
            <a:ext cx="1837955" cy="1810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60DA41-8C45-B748-ABCC-B299D0697C86}"/>
              </a:ext>
            </a:extLst>
          </p:cNvPr>
          <p:cNvSpPr/>
          <p:nvPr/>
        </p:nvSpPr>
        <p:spPr>
          <a:xfrm>
            <a:off x="2777362" y="2485875"/>
            <a:ext cx="1837955" cy="1810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3A16F4-F1BA-5B47-B45D-E1F03E6E2814}"/>
              </a:ext>
            </a:extLst>
          </p:cNvPr>
          <p:cNvSpPr/>
          <p:nvPr/>
        </p:nvSpPr>
        <p:spPr>
          <a:xfrm>
            <a:off x="2777361" y="4574054"/>
            <a:ext cx="1837955" cy="1810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292F8B-4C7C-BB4A-93DD-90CA0328E820}"/>
              </a:ext>
            </a:extLst>
          </p:cNvPr>
          <p:cNvSpPr/>
          <p:nvPr/>
        </p:nvSpPr>
        <p:spPr>
          <a:xfrm>
            <a:off x="1591227" y="1881868"/>
            <a:ext cx="1744528" cy="160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512942A-E3B1-0F43-81E6-286B0F266A66}"/>
              </a:ext>
            </a:extLst>
          </p:cNvPr>
          <p:cNvSpPr/>
          <p:nvPr/>
        </p:nvSpPr>
        <p:spPr>
          <a:xfrm>
            <a:off x="1341455" y="1818691"/>
            <a:ext cx="1243992" cy="489481"/>
          </a:xfrm>
          <a:prstGeom prst="wedgeRoundRectCallout">
            <a:avLst>
              <a:gd name="adj1" fmla="val -68457"/>
              <a:gd name="adj2" fmla="val -5606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1. Load an HDL program</a:t>
            </a:r>
          </a:p>
        </p:txBody>
      </p:sp>
    </p:spTree>
    <p:extLst>
      <p:ext uri="{BB962C8B-B14F-4D97-AF65-F5344CB8AC3E}">
        <p14:creationId xmlns:p14="http://schemas.microsoft.com/office/powerpoint/2010/main" val="77913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simulation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6" y="974435"/>
            <a:ext cx="8014381" cy="5795975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1762368" y="6086669"/>
            <a:ext cx="1015119" cy="409665"/>
          </a:xfrm>
          <a:prstGeom prst="wedgeRoundRectCallout">
            <a:avLst>
              <a:gd name="adj1" fmla="val -39596"/>
              <a:gd name="adj2" fmla="val -9602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 algn="ctr"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HDL code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70001" y="2408715"/>
            <a:ext cx="1598383" cy="1416836"/>
            <a:chOff x="1270001" y="2408715"/>
            <a:chExt cx="1598383" cy="141683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1270001" y="3235553"/>
              <a:ext cx="1243992" cy="589998"/>
            </a:xfrm>
            <a:prstGeom prst="wedgeRoundRectCallout">
              <a:avLst>
                <a:gd name="adj1" fmla="val 53354"/>
                <a:gd name="adj2" fmla="val -118738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2. manipulate</a:t>
              </a:r>
            </a:p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input pins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500696" y="2408715"/>
              <a:ext cx="367688" cy="503641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04781" y="2418782"/>
            <a:ext cx="1866951" cy="1077909"/>
            <a:chOff x="4404781" y="2418782"/>
            <a:chExt cx="1866951" cy="1077909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5119077" y="2916410"/>
              <a:ext cx="1152655" cy="580281"/>
            </a:xfrm>
            <a:prstGeom prst="wedgeRoundRectCallout">
              <a:avLst>
                <a:gd name="adj1" fmla="val -83758"/>
                <a:gd name="adj2" fmla="val -63010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4. inspect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output pins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404781" y="2418782"/>
              <a:ext cx="367688" cy="503641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93832" y="4484550"/>
            <a:ext cx="1995246" cy="1191781"/>
            <a:chOff x="4393832" y="4484550"/>
            <a:chExt cx="1995246" cy="1191781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5156435" y="5149911"/>
              <a:ext cx="1232643" cy="526420"/>
            </a:xfrm>
            <a:prstGeom prst="wedgeRoundRectCallout">
              <a:avLst>
                <a:gd name="adj1" fmla="val -88561"/>
                <a:gd name="adj2" fmla="val -70161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5. inspect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internal pins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393832" y="4484550"/>
              <a:ext cx="367688" cy="832985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3521714" y="1642673"/>
            <a:ext cx="1290292" cy="586447"/>
          </a:xfrm>
          <a:prstGeom prst="wedgeRoundRectCallout">
            <a:avLst>
              <a:gd name="adj1" fmla="val -88226"/>
              <a:gd name="adj2" fmla="val -4161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tlCol="0" anchor="t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3. evaluate the chip logic</a:t>
            </a:r>
          </a:p>
        </p:txBody>
      </p:sp>
      <p:sp>
        <p:nvSpPr>
          <p:cNvPr id="22" name="Oval 21"/>
          <p:cNvSpPr/>
          <p:nvPr/>
        </p:nvSpPr>
        <p:spPr>
          <a:xfrm>
            <a:off x="2548550" y="1166401"/>
            <a:ext cx="457874" cy="682560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9889DC5-F7BD-814B-B734-C200D2643BCE}"/>
              </a:ext>
            </a:extLst>
          </p:cNvPr>
          <p:cNvSpPr/>
          <p:nvPr/>
        </p:nvSpPr>
        <p:spPr>
          <a:xfrm>
            <a:off x="1341455" y="1818691"/>
            <a:ext cx="1243992" cy="489481"/>
          </a:xfrm>
          <a:prstGeom prst="wedgeRoundRectCallout">
            <a:avLst>
              <a:gd name="adj1" fmla="val -68457"/>
              <a:gd name="adj2" fmla="val -5606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1. Load an HDL program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717854-A3AB-7343-ABE3-A2BF75D7B0AF}"/>
              </a:ext>
            </a:extLst>
          </p:cNvPr>
          <p:cNvSpPr/>
          <p:nvPr/>
        </p:nvSpPr>
        <p:spPr>
          <a:xfrm>
            <a:off x="755433" y="1253766"/>
            <a:ext cx="487459" cy="59519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5EB1DE-2E5C-7846-BC9F-DFCD7F834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4" t="19129" r="46981" b="50238"/>
          <a:stretch/>
        </p:blipFill>
        <p:spPr>
          <a:xfrm>
            <a:off x="2638162" y="1381192"/>
            <a:ext cx="278401" cy="3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4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simulation in a nutshell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0299" y="1774552"/>
            <a:ext cx="2733141" cy="1660178"/>
            <a:chOff x="906606" y="1435903"/>
            <a:chExt cx="2733141" cy="1660178"/>
          </a:xfrm>
        </p:grpSpPr>
        <p:sp>
          <p:nvSpPr>
            <p:cNvPr id="9" name="TextBox 8"/>
            <p:cNvSpPr txBox="1"/>
            <p:nvPr/>
          </p:nvSpPr>
          <p:spPr>
            <a:xfrm>
              <a:off x="906606" y="1435903"/>
              <a:ext cx="2733141" cy="16601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44000" tIns="0" rIns="144000" bIns="0" rtlCol="0" anchor="ctr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800" dirty="0"/>
                <a:t>CHIP Xor {</a:t>
              </a:r>
            </a:p>
            <a:p>
              <a:r>
                <a:rPr lang="en-US" sz="800" dirty="0"/>
                <a:t>    IN a, b;</a:t>
              </a:r>
            </a:p>
            <a:p>
              <a:r>
                <a:rPr lang="en-US" sz="800" dirty="0"/>
                <a:t>    OUT out;</a:t>
              </a:r>
            </a:p>
            <a:p>
              <a:endParaRPr lang="en-US" sz="800" dirty="0"/>
            </a:p>
            <a:p>
              <a:r>
                <a:rPr lang="en-US" sz="800" dirty="0"/>
                <a:t>    </a:t>
              </a:r>
              <a:r>
                <a:rPr lang="en-US" sz="800" dirty="0">
                  <a:solidFill>
                    <a:schemeClr val="tx1"/>
                  </a:solidFill>
                </a:rPr>
                <a:t>PARTS: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Not (in=a, out=nota);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Not (in=b, out=notb);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And (a=a, b=notb, out=aAndNotb);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And (a=nota, b=b, out=notaAndb);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    Or  (a=aAndNotb, b=notaAndb, out=out);</a:t>
              </a:r>
            </a:p>
            <a:p>
              <a:r>
                <a:rPr lang="en-US" sz="800" dirty="0"/>
                <a:t>}</a:t>
              </a: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2277191" y="1576616"/>
              <a:ext cx="929009" cy="350461"/>
            </a:xfrm>
            <a:prstGeom prst="wedgeRoundRectCallout">
              <a:avLst>
                <a:gd name="adj1" fmla="val 23144"/>
                <a:gd name="adj2" fmla="val 4333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46800" rtlCol="0" anchor="t" anchorCtr="0"/>
            <a:lstStyle/>
            <a:p>
              <a:pPr algn="ctr">
                <a:spcBef>
                  <a:spcPts val="1200"/>
                </a:spcBef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HDL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CABDE-EDA8-B148-95C3-744522F1665D}"/>
              </a:ext>
            </a:extLst>
          </p:cNvPr>
          <p:cNvGrpSpPr/>
          <p:nvPr/>
        </p:nvGrpSpPr>
        <p:grpSpPr>
          <a:xfrm>
            <a:off x="3011475" y="1064514"/>
            <a:ext cx="5626008" cy="3211652"/>
            <a:chOff x="3011475" y="1064514"/>
            <a:chExt cx="5626008" cy="32116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14" y="1064514"/>
              <a:ext cx="4569569" cy="3211652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3011475" y="2160870"/>
              <a:ext cx="1238427" cy="79599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chemeClr val="bg1"/>
                  </a:solidFill>
                </a:rPr>
                <a:t>simulate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6907632" y="2723782"/>
              <a:ext cx="1165377" cy="710948"/>
            </a:xfrm>
            <a:prstGeom prst="wedgeRoundRectCallout">
              <a:avLst>
                <a:gd name="adj1" fmla="val 23144"/>
                <a:gd name="adj2" fmla="val 4333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46800" rtlCol="0" anchor="t" anchorCtr="0"/>
            <a:lstStyle/>
            <a:p>
              <a:pPr algn="ctr">
                <a:spcBef>
                  <a:spcPts val="12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hardware simulator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CCF6057-2C8E-174B-AC13-714AC52DF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475" y="4521771"/>
            <a:ext cx="4636513" cy="177447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u="sng" dirty="0"/>
              <a:t>Simulation options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Interactive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Script-based.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517D32E-57A6-7641-957B-9B293F4A7A87}"/>
              </a:ext>
            </a:extLst>
          </p:cNvPr>
          <p:cNvSpPr/>
          <p:nvPr/>
        </p:nvSpPr>
        <p:spPr>
          <a:xfrm>
            <a:off x="2726662" y="5594741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40AF89-1D5B-F242-A0DB-5B1EEFD9CADA}"/>
              </a:ext>
            </a:extLst>
          </p:cNvPr>
          <p:cNvGrpSpPr/>
          <p:nvPr/>
        </p:nvGrpSpPr>
        <p:grpSpPr>
          <a:xfrm>
            <a:off x="1377974" y="2840797"/>
            <a:ext cx="2396412" cy="1313106"/>
            <a:chOff x="1464085" y="2376610"/>
            <a:chExt cx="2396412" cy="1313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44A98D-7392-A048-8C05-7328C987E232}"/>
                </a:ext>
              </a:extLst>
            </p:cNvPr>
            <p:cNvSpPr txBox="1"/>
            <p:nvPr/>
          </p:nvSpPr>
          <p:spPr>
            <a:xfrm>
              <a:off x="1464085" y="2376610"/>
              <a:ext cx="2396412" cy="1313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144000" tIns="0" rIns="144000" bIns="0" rtlCol="0" anchor="ctr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just">
                <a:spcBef>
                  <a:spcPct val="15000"/>
                </a:spcBef>
              </a:pPr>
              <a:r>
                <a:rPr lang="en-US" sz="800" dirty="0"/>
                <a:t>load Xor.hdl,</a:t>
              </a:r>
            </a:p>
            <a:p>
              <a:pPr algn="just">
                <a:spcBef>
                  <a:spcPct val="15000"/>
                </a:spcBef>
              </a:pPr>
              <a:r>
                <a:rPr lang="en-US" sz="800" dirty="0"/>
                <a:t>output-file And.out,</a:t>
              </a:r>
            </a:p>
            <a:p>
              <a:pPr algn="just">
                <a:spcBef>
                  <a:spcPct val="15000"/>
                </a:spcBef>
              </a:pPr>
              <a:r>
                <a:rPr lang="en-US" sz="800" dirty="0"/>
                <a:t>output-list a b out;</a:t>
              </a:r>
            </a:p>
            <a:p>
              <a:pPr algn="just">
                <a:spcBef>
                  <a:spcPct val="15000"/>
                </a:spcBef>
              </a:pPr>
              <a:r>
                <a:rPr lang="en-US" sz="800" dirty="0"/>
                <a:t>set a 0, set b 0, eval, output;</a:t>
              </a:r>
            </a:p>
            <a:p>
              <a:pPr algn="just">
                <a:spcBef>
                  <a:spcPct val="15000"/>
                </a:spcBef>
              </a:pPr>
              <a:r>
                <a:rPr lang="en-US" sz="800" dirty="0"/>
                <a:t>set a 0, set b 1, eval, output;</a:t>
              </a:r>
            </a:p>
            <a:p>
              <a:pPr algn="just">
                <a:spcBef>
                  <a:spcPct val="15000"/>
                </a:spcBef>
              </a:pPr>
              <a:r>
                <a:rPr lang="en-US" sz="800" dirty="0"/>
                <a:t>set a 1, set b 0, eval, output;</a:t>
              </a:r>
            </a:p>
            <a:p>
              <a:pPr algn="just">
                <a:spcBef>
                  <a:spcPct val="15000"/>
                </a:spcBef>
              </a:pPr>
              <a:r>
                <a:rPr lang="en-US" sz="800" dirty="0"/>
                <a:t>set a 1, set b 1, eval, output;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66D3EE42-CD88-294F-9EF0-58AD2384A380}"/>
                </a:ext>
              </a:extLst>
            </p:cNvPr>
            <p:cNvSpPr/>
            <p:nvPr/>
          </p:nvSpPr>
          <p:spPr>
            <a:xfrm>
              <a:off x="2812773" y="2462579"/>
              <a:ext cx="926314" cy="370314"/>
            </a:xfrm>
            <a:prstGeom prst="wedgeRoundRectCallout">
              <a:avLst>
                <a:gd name="adj1" fmla="val 23144"/>
                <a:gd name="adj2" fmla="val 4333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46800" rtlCol="0" anchor="t" anchorCtr="0"/>
            <a:lstStyle/>
            <a:p>
              <a:pPr algn="ctr">
                <a:spcBef>
                  <a:spcPts val="1200"/>
                </a:spcBef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test script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CE61C33-B76E-2640-9B94-8BAE08EEA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2813067" y="4999637"/>
            <a:ext cx="488463" cy="4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40851" y="987175"/>
            <a:ext cx="3469749" cy="2982428"/>
            <a:chOff x="5388501" y="987175"/>
            <a:chExt cx="3469749" cy="2982428"/>
          </a:xfrm>
        </p:grpSpPr>
        <p:sp>
          <p:nvSpPr>
            <p:cNvPr id="11" name="TextBox 10"/>
            <p:cNvSpPr txBox="1"/>
            <p:nvPr/>
          </p:nvSpPr>
          <p:spPr>
            <a:xfrm>
              <a:off x="5388501" y="987175"/>
              <a:ext cx="1140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Xor.tst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401896" y="1322395"/>
              <a:ext cx="2955541" cy="16036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load </a:t>
              </a:r>
              <a:r>
                <a:rPr lang="en-US" sz="1400" dirty="0">
                  <a:latin typeface="Consolas"/>
                  <a:cs typeface="Consolas"/>
                </a:rPr>
                <a:t>Xor.hdl;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0, set b 0, eval;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0, set b 1, eval;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1, set b 0, eval;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1, set b 1, eval;</a:t>
              </a: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6423357" y="3240430"/>
              <a:ext cx="2434893" cy="729173"/>
            </a:xfrm>
            <a:prstGeom prst="wedgeRoundRectCallout">
              <a:avLst>
                <a:gd name="adj1" fmla="val -51519"/>
                <a:gd name="adj2" fmla="val -129835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93600" rtlCol="0" anchor="t" anchorCtr="0"/>
            <a:lstStyle/>
            <a:p>
              <a:pPr>
                <a:buSzPct val="100000"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test script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= sequence of commands to the simulator</a:t>
              </a: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1588452" y="4383085"/>
            <a:ext cx="7626888" cy="1571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Benefits: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“Automatic” testing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Replicable testing.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33989" y="942553"/>
            <a:ext cx="4279604" cy="2847549"/>
            <a:chOff x="633989" y="942553"/>
            <a:chExt cx="4279604" cy="2847549"/>
          </a:xfrm>
        </p:grpSpPr>
        <p:sp>
          <p:nvSpPr>
            <p:cNvPr id="16" name="TextBox 15"/>
            <p:cNvSpPr txBox="1"/>
            <p:nvPr/>
          </p:nvSpPr>
          <p:spPr>
            <a:xfrm>
              <a:off x="633989" y="942553"/>
              <a:ext cx="1873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Xor.hdl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0462" y="1295413"/>
              <a:ext cx="4203131" cy="24946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50400" rIns="93600" bIns="144000"/>
            <a:lstStyle>
              <a:defPPr>
                <a:defRPr lang="en-US"/>
              </a:defPPr>
              <a:lvl1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300">
                  <a:solidFill>
                    <a:srgbClr val="008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CHIP Xor {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IN a, b;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OUT out;</a:t>
              </a: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    PARTS: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Not (in=a, out=nota);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Not (in=b, out=notb);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And (a=a, b=notb, out=aAndNotb);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And (a=nota, b=b, out=notaAndb);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Or  (a=aAndNotb, b=notaAndb, out=out);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simulation, with an output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773" y="3911375"/>
            <a:ext cx="5152046" cy="255331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2000" u="sng" dirty="0"/>
              <a:t>The logic of a typical test script</a:t>
            </a:r>
          </a:p>
          <a:p>
            <a:pPr>
              <a:lnSpc>
                <a:spcPct val="100000"/>
              </a:lnSpc>
              <a:spcBef>
                <a:spcPts val="400"/>
              </a:spcBef>
              <a:buSzPct val="100000"/>
            </a:pPr>
            <a:r>
              <a:rPr lang="en-US" sz="1800" dirty="0"/>
              <a:t>Initialize: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/>
              <a:t>Loads an HDL 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/>
              <a:t>Creates an empty output 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/>
              <a:t>Lists the names of the pins whose</a:t>
            </a:r>
            <a:br>
              <a:rPr lang="en-US" sz="1600" dirty="0"/>
            </a:br>
            <a:r>
              <a:rPr lang="en-US" sz="1600" dirty="0"/>
              <a:t>values will be written to the output file</a:t>
            </a:r>
          </a:p>
          <a:p>
            <a:pPr>
              <a:lnSpc>
                <a:spcPct val="100000"/>
              </a:lnSpc>
              <a:spcBef>
                <a:spcPts val="400"/>
              </a:spcBef>
              <a:buSzPct val="100000"/>
            </a:pPr>
            <a:r>
              <a:rPr lang="en-US" sz="1800" dirty="0"/>
              <a:t>Repeat:</a:t>
            </a:r>
            <a:endParaRPr lang="en-US" sz="1800" dirty="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latin typeface="Consolas"/>
                <a:cs typeface="Consolas"/>
              </a:rPr>
              <a:t>set</a:t>
            </a:r>
            <a:r>
              <a:rPr lang="en-US" sz="1600" dirty="0"/>
              <a:t> – </a:t>
            </a:r>
            <a:r>
              <a:rPr lang="en-US" sz="1600" dirty="0">
                <a:latin typeface="Consolas"/>
                <a:cs typeface="Consolas"/>
              </a:rPr>
              <a:t>eval</a:t>
            </a:r>
            <a:r>
              <a:rPr lang="en-US" sz="1600" dirty="0"/>
              <a:t> - </a:t>
            </a:r>
            <a:r>
              <a:rPr lang="en-US" sz="1600" dirty="0">
                <a:latin typeface="Consolas"/>
                <a:cs typeface="Consolas"/>
              </a:rPr>
              <a:t>output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60" y="381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30691" y="3577975"/>
            <a:ext cx="3561114" cy="2939938"/>
            <a:chOff x="5378341" y="3577975"/>
            <a:chExt cx="3561114" cy="2939938"/>
          </a:xfrm>
        </p:grpSpPr>
        <p:grpSp>
          <p:nvGrpSpPr>
            <p:cNvPr id="13" name="Group 12"/>
            <p:cNvGrpSpPr/>
            <p:nvPr/>
          </p:nvGrpSpPr>
          <p:grpSpPr>
            <a:xfrm>
              <a:off x="5378341" y="3577975"/>
              <a:ext cx="1764139" cy="1898265"/>
              <a:chOff x="9472821" y="1312295"/>
              <a:chExt cx="1764139" cy="1898265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9526856" y="1627195"/>
                <a:ext cx="1710104" cy="15833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144000" rIns="93600" bIns="1440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a | b |out|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0 | 0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0 | 1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0 | 1 |</a:t>
                </a:r>
              </a:p>
              <a:p>
                <a:pPr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| 1 | 1 | 0 |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472821" y="1312295"/>
                <a:ext cx="1140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/>
                    <a:cs typeface="Consolas"/>
                  </a:rPr>
                  <a:t>Xor.out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7" name="Rounded Rectangular Callout 16"/>
            <p:cNvSpPr/>
            <p:nvPr/>
          </p:nvSpPr>
          <p:spPr>
            <a:xfrm>
              <a:off x="6937934" y="5359673"/>
              <a:ext cx="2001521" cy="1158240"/>
            </a:xfrm>
            <a:prstGeom prst="wedgeRoundRectCallout">
              <a:avLst>
                <a:gd name="adj1" fmla="val -49239"/>
                <a:gd name="adj2" fmla="val -78306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t" anchorCtr="0"/>
            <a:lstStyle/>
            <a:p>
              <a:pPr>
                <a:buSzPct val="100000"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Output File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, created by the test script,</a:t>
              </a:r>
              <a:b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as a side-effect of the simulation process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61171" y="997335"/>
            <a:ext cx="3524309" cy="3185673"/>
            <a:chOff x="5408821" y="997335"/>
            <a:chExt cx="3524309" cy="3185673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422216" y="1332555"/>
              <a:ext cx="3510914" cy="20387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144000" rIns="93600" bIns="1440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latin typeface="Consolas"/>
                  <a:cs typeface="Consolas"/>
                </a:rPr>
                <a:t>load Xor.hdl,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A70000"/>
                  </a:solidFill>
                  <a:latin typeface="Consolas"/>
                  <a:cs typeface="Consolas"/>
                </a:rPr>
                <a:t>output-file Xor.out,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A70000"/>
                  </a:solidFill>
                  <a:latin typeface="Consolas"/>
                  <a:cs typeface="Consolas"/>
                </a:rPr>
                <a:t>output-list a b out;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0, set b 0, eval, </a:t>
              </a:r>
              <a:r>
                <a:rPr lang="en-US" sz="1400" dirty="0">
                  <a:solidFill>
                    <a:srgbClr val="A70000"/>
                  </a:solidFill>
                  <a:latin typeface="Consolas"/>
                  <a:cs typeface="Consolas"/>
                </a:rPr>
                <a:t>output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0, set b 1, eval, </a:t>
              </a:r>
              <a:r>
                <a:rPr lang="en-US" sz="1400" dirty="0">
                  <a:solidFill>
                    <a:srgbClr val="A70000"/>
                  </a:solidFill>
                  <a:latin typeface="Consolas"/>
                  <a:cs typeface="Consolas"/>
                </a:rPr>
                <a:t>output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1, set b 0, eval, </a:t>
              </a:r>
              <a:r>
                <a:rPr lang="en-US" sz="1400" dirty="0">
                  <a:solidFill>
                    <a:srgbClr val="A70000"/>
                  </a:solidFill>
                  <a:latin typeface="Consolas"/>
                  <a:cs typeface="Consolas"/>
                </a:rPr>
                <a:t>output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set a 1, set b 1, eval, </a:t>
              </a:r>
              <a:r>
                <a:rPr lang="en-US" sz="1400" dirty="0">
                  <a:solidFill>
                    <a:srgbClr val="A70000"/>
                  </a:solidFill>
                  <a:latin typeface="Consolas"/>
                  <a:cs typeface="Consolas"/>
                </a:rPr>
                <a:t>output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08821" y="997335"/>
              <a:ext cx="1140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Xor.tst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7938694" y="3577975"/>
              <a:ext cx="946440" cy="605033"/>
            </a:xfrm>
            <a:prstGeom prst="wedgeRoundRectCallout">
              <a:avLst>
                <a:gd name="adj1" fmla="val -66674"/>
                <a:gd name="adj2" fmla="val -97812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t" anchorCtr="0"/>
            <a:lstStyle/>
            <a:p>
              <a:pPr algn="ctr"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test</a:t>
              </a:r>
            </a:p>
            <a:p>
              <a:pPr algn="ctr"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script</a:t>
              </a: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3641392" y="1569330"/>
            <a:ext cx="1014730" cy="580281"/>
          </a:xfrm>
          <a:prstGeom prst="wedgeRoundRectCallout">
            <a:avLst>
              <a:gd name="adj1" fmla="val -43550"/>
              <a:gd name="adj2" fmla="val 1780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t" anchorCtr="0"/>
          <a:lstStyle/>
          <a:p>
            <a:pPr algn="ctr"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tested chip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3989" y="942553"/>
            <a:ext cx="4279604" cy="2847549"/>
            <a:chOff x="633989" y="942553"/>
            <a:chExt cx="4279604" cy="2847549"/>
          </a:xfrm>
        </p:grpSpPr>
        <p:sp>
          <p:nvSpPr>
            <p:cNvPr id="20" name="TextBox 19"/>
            <p:cNvSpPr txBox="1"/>
            <p:nvPr/>
          </p:nvSpPr>
          <p:spPr>
            <a:xfrm>
              <a:off x="633989" y="942553"/>
              <a:ext cx="1873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Xor.hdl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0462" y="1295413"/>
              <a:ext cx="4203131" cy="24946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50400" rIns="93600" bIns="144000"/>
            <a:lstStyle>
              <a:defPPr>
                <a:defRPr lang="en-US"/>
              </a:defPPr>
              <a:lvl1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300">
                  <a:solidFill>
                    <a:srgbClr val="008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CHIP Xor {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IN a, b;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OUT out;</a:t>
              </a: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    PARTS: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Not (in=a, out=nota);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Not (in=b, out=notb);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And (a=a, b=notb, out=aAndNotb);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And (a=nota, b=b, out=notaAndb);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Or  (a=aAndNotb, b=notaAndb, out=out);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9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Script-based simulation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97" y="949755"/>
            <a:ext cx="7696467" cy="540934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2022BD6-BF0B-5B47-B4AF-859AF43D0FC1}"/>
              </a:ext>
            </a:extLst>
          </p:cNvPr>
          <p:cNvSpPr/>
          <p:nvPr/>
        </p:nvSpPr>
        <p:spPr>
          <a:xfrm>
            <a:off x="3160837" y="1206655"/>
            <a:ext cx="487459" cy="595195"/>
          </a:xfrm>
          <a:prstGeom prst="ellipse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E5FB99-CC9A-994C-A91F-FEB674612F0D}"/>
              </a:ext>
            </a:extLst>
          </p:cNvPr>
          <p:cNvSpPr/>
          <p:nvPr/>
        </p:nvSpPr>
        <p:spPr>
          <a:xfrm>
            <a:off x="902267" y="4442853"/>
            <a:ext cx="1769014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409661-6C2E-844B-8ABD-3366D4608F24}"/>
              </a:ext>
            </a:extLst>
          </p:cNvPr>
          <p:cNvSpPr/>
          <p:nvPr/>
        </p:nvSpPr>
        <p:spPr>
          <a:xfrm>
            <a:off x="4599251" y="1822398"/>
            <a:ext cx="3846105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D4C1EF-595D-1A4D-9F79-C15A99B3CF88}"/>
              </a:ext>
            </a:extLst>
          </p:cNvPr>
          <p:cNvSpPr/>
          <p:nvPr/>
        </p:nvSpPr>
        <p:spPr>
          <a:xfrm>
            <a:off x="902267" y="2355487"/>
            <a:ext cx="1769014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77F622-FF01-3F4A-B0F7-6CA10133D173}"/>
              </a:ext>
            </a:extLst>
          </p:cNvPr>
          <p:cNvSpPr/>
          <p:nvPr/>
        </p:nvSpPr>
        <p:spPr>
          <a:xfrm>
            <a:off x="2721722" y="2328010"/>
            <a:ext cx="1783421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B3094C8-5B66-E942-93C5-4F1AAE9A5A8D}"/>
              </a:ext>
            </a:extLst>
          </p:cNvPr>
          <p:cNvSpPr/>
          <p:nvPr/>
        </p:nvSpPr>
        <p:spPr>
          <a:xfrm>
            <a:off x="3404566" y="2182009"/>
            <a:ext cx="1027734" cy="589998"/>
          </a:xfrm>
          <a:prstGeom prst="wedgeRoundRectCallout">
            <a:avLst>
              <a:gd name="adj1" fmla="val -37447"/>
              <a:gd name="adj2" fmla="val -11418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1. Load a test script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5BB09F-4E2F-F34D-9118-BAE9B64F7E98}"/>
              </a:ext>
            </a:extLst>
          </p:cNvPr>
          <p:cNvSpPr/>
          <p:nvPr/>
        </p:nvSpPr>
        <p:spPr>
          <a:xfrm>
            <a:off x="2714846" y="4442853"/>
            <a:ext cx="1783421" cy="175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B641A1-4BC2-5F4D-BE42-DE4C3041287B}"/>
              </a:ext>
            </a:extLst>
          </p:cNvPr>
          <p:cNvSpPr/>
          <p:nvPr/>
        </p:nvSpPr>
        <p:spPr>
          <a:xfrm>
            <a:off x="1591227" y="1881868"/>
            <a:ext cx="1744528" cy="160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25638</TotalTime>
  <Words>14398</Words>
  <Application>Microsoft Macintosh PowerPoint</Application>
  <PresentationFormat>Widescreen</PresentationFormat>
  <Paragraphs>3813</Paragraphs>
  <Slides>149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60" baseType="lpstr">
      <vt:lpstr>Arial</vt:lpstr>
      <vt:lpstr>Avenir Medium</vt:lpstr>
      <vt:lpstr>Avenir Next Medium</vt:lpstr>
      <vt:lpstr>Calibri</vt:lpstr>
      <vt:lpstr>Cambria Math</vt:lpstr>
      <vt:lpstr>Comic Sans MS</vt:lpstr>
      <vt:lpstr>Consolas</vt:lpstr>
      <vt:lpstr>Times New Roman</vt:lpstr>
      <vt:lpstr>Wingdings</vt:lpstr>
      <vt:lpstr>Office Theme</vt:lpstr>
      <vt:lpstr>Clip</vt:lpstr>
      <vt:lpstr>PowerPoint Presentation</vt:lpstr>
      <vt:lpstr>Usage Notice</vt:lpstr>
      <vt:lpstr>Chapter 1: Boolean logic</vt:lpstr>
      <vt:lpstr>Chapter 1: Boolean logic</vt:lpstr>
      <vt:lpstr>Chapter 1: Boolean logic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values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Boolean functions</vt:lpstr>
      <vt:lpstr>Chapter 1: Boolean logic</vt:lpstr>
      <vt:lpstr>Some Boolean identities</vt:lpstr>
      <vt:lpstr>Some Boolean identities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Boolean algebra</vt:lpstr>
      <vt:lpstr>Chapter 1: Boolean logic</vt:lpstr>
      <vt:lpstr>Boolean function</vt:lpstr>
      <vt:lpstr>Formula       truth table</vt:lpstr>
      <vt:lpstr>Formula       truth table</vt:lpstr>
      <vt:lpstr>Formula       truth table</vt:lpstr>
      <vt:lpstr>Formula       truth table</vt:lpstr>
      <vt:lpstr>Formula       truth table</vt:lpstr>
      <vt:lpstr>Formula       truth table</vt:lpstr>
      <vt:lpstr>Boolean function synthesis: Truth table       formula</vt:lpstr>
      <vt:lpstr>Boolean function synthesis: Truth table       formula</vt:lpstr>
      <vt:lpstr>Boolean function synthesis</vt:lpstr>
      <vt:lpstr>Boolean function synthesis</vt:lpstr>
      <vt:lpstr>Boolean function synthesis</vt:lpstr>
      <vt:lpstr>Boolean function synthesis</vt:lpstr>
      <vt:lpstr>Boolean function synthesis</vt:lpstr>
      <vt:lpstr>Boolean function synthesis</vt:lpstr>
      <vt:lpstr>Boolean function synthesis</vt:lpstr>
      <vt:lpstr>Boolean function synthesis</vt:lpstr>
      <vt:lpstr>Chapter 1: Boolean logic</vt:lpstr>
      <vt:lpstr>The expressive power of Nand</vt:lpstr>
      <vt:lpstr>The expressive power of Nand</vt:lpstr>
      <vt:lpstr>The expressive power of Nand</vt:lpstr>
      <vt:lpstr>Chapter 1: Boolean logic</vt:lpstr>
      <vt:lpstr>Chapter 1: Boolean logic</vt:lpstr>
      <vt:lpstr>Logic gates</vt:lpstr>
      <vt:lpstr>Elementary gates</vt:lpstr>
      <vt:lpstr>Elementary gates</vt:lpstr>
      <vt:lpstr>Composite gates</vt:lpstr>
      <vt:lpstr>Composite gates</vt:lpstr>
      <vt:lpstr>Chapter 1: Boolean logic</vt:lpstr>
      <vt:lpstr>Building a chip</vt:lpstr>
      <vt:lpstr>Building a chip</vt:lpstr>
      <vt:lpstr>Design: Requirements</vt:lpstr>
      <vt:lpstr>Design: Implementation</vt:lpstr>
      <vt:lpstr>Design: Implementation</vt:lpstr>
      <vt:lpstr>Design: Implementation</vt:lpstr>
      <vt:lpstr>Design: Implementation</vt:lpstr>
      <vt:lpstr>Design: Implementation</vt:lpstr>
      <vt:lpstr>Design: Implementation</vt:lpstr>
      <vt:lpstr>Design: Implementation</vt:lpstr>
      <vt:lpstr>Interface / Implementation</vt:lpstr>
      <vt:lpstr>Hardware description languages</vt:lpstr>
      <vt:lpstr>Hardware description languages</vt:lpstr>
      <vt:lpstr>Chapter 1: Boolean logic</vt:lpstr>
      <vt:lpstr>Hardware simulation in a nutshell</vt:lpstr>
      <vt:lpstr>Interactive simulation</vt:lpstr>
      <vt:lpstr>Interactive simulation</vt:lpstr>
      <vt:lpstr>Hardware simulation in a nutshell</vt:lpstr>
      <vt:lpstr>Script-based simulation</vt:lpstr>
      <vt:lpstr>Script-based simulation, with an output file</vt:lpstr>
      <vt:lpstr>Script-based simulation</vt:lpstr>
      <vt:lpstr>Script-based simulation</vt:lpstr>
      <vt:lpstr>Script-based simulation</vt:lpstr>
      <vt:lpstr>Script-based simulation</vt:lpstr>
      <vt:lpstr>Script-based simulation, with a compare file</vt:lpstr>
      <vt:lpstr>Script-based simulation, with a compare file</vt:lpstr>
      <vt:lpstr>Chapter 1: Boolean logic</vt:lpstr>
      <vt:lpstr>Multi-bit bus</vt:lpstr>
      <vt:lpstr>Working with buses: Example</vt:lpstr>
      <vt:lpstr>Working with buses: Example</vt:lpstr>
      <vt:lpstr>Working with buses: Example</vt:lpstr>
      <vt:lpstr>Working with individual bits within buses</vt:lpstr>
      <vt:lpstr>Working with individual bits within buses</vt:lpstr>
      <vt:lpstr>Working with individual bits within buses</vt:lpstr>
      <vt:lpstr>Working with individual bits within buses</vt:lpstr>
      <vt:lpstr>Working with individual bits within buses</vt:lpstr>
      <vt:lpstr>Working with individual bits within buses</vt:lpstr>
      <vt:lpstr>Chapter 1: Boolean logic</vt:lpstr>
      <vt:lpstr>Chapter 1: Boolean logic</vt:lpstr>
      <vt:lpstr>Built-in chips</vt:lpstr>
      <vt:lpstr>Hardware construction projects</vt:lpstr>
      <vt:lpstr>The developer’s view (of, say, a Xor gate)</vt:lpstr>
      <vt:lpstr>The developer’s view (of, say, a Xor gate)</vt:lpstr>
      <vt:lpstr>Nand to Tetris Roadmap: Hardware</vt:lpstr>
      <vt:lpstr>Project 1</vt:lpstr>
      <vt:lpstr>Project 1</vt:lpstr>
      <vt:lpstr>Project 1</vt:lpstr>
      <vt:lpstr>Multiplexor / Demultiplexor</vt:lpstr>
      <vt:lpstr>Example 1: Using Mux logic to build a programmable gate</vt:lpstr>
      <vt:lpstr>Example 1: Using Mux logic to build a programmable gate</vt:lpstr>
      <vt:lpstr>Example 2: Using Mux logic in communications networks</vt:lpstr>
      <vt:lpstr>Multiplexor</vt:lpstr>
      <vt:lpstr>Demultiplexor</vt:lpstr>
      <vt:lpstr>Project 1</vt:lpstr>
      <vt:lpstr>Project 1</vt:lpstr>
      <vt:lpstr>And16</vt:lpstr>
      <vt:lpstr>Project 1</vt:lpstr>
      <vt:lpstr>Project 1</vt:lpstr>
      <vt:lpstr>16-bit, 4-way multiplexor</vt:lpstr>
      <vt:lpstr>Chapter 1: Boolean logic</vt:lpstr>
      <vt:lpstr>Project 1</vt:lpstr>
      <vt:lpstr>Files</vt:lpstr>
      <vt:lpstr>Files</vt:lpstr>
      <vt:lpstr>Tools</vt:lpstr>
      <vt:lpstr>Guidelines: http://www.nand2tetris.org/project01</vt:lpstr>
      <vt:lpstr>Chip interfaces</vt:lpstr>
      <vt:lpstr>Chip interfaces: Hack chip set API</vt:lpstr>
      <vt:lpstr>Built-in chips</vt:lpstr>
      <vt:lpstr>Best practice advice</vt:lpstr>
      <vt:lpstr>What’s next?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799</cp:revision>
  <dcterms:created xsi:type="dcterms:W3CDTF">2014-04-29T07:30:19Z</dcterms:created>
  <dcterms:modified xsi:type="dcterms:W3CDTF">2021-08-11T16:07:18Z</dcterms:modified>
</cp:coreProperties>
</file>